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00" r:id="rId45"/>
    <p:sldId id="301" r:id="rId46"/>
    <p:sldId id="302" r:id="rId47"/>
    <p:sldId id="303" r:id="rId48"/>
    <p:sldId id="304" r:id="rId49"/>
    <p:sldId id="305" r:id="rId50"/>
    <p:sldId id="306" r:id="rId51"/>
    <p:sldId id="307" r:id="rId52"/>
    <p:sldId id="308" r:id="rId53"/>
  </p:sldIdLst>
  <p:sldSz cx="18288000" cy="10287000"/>
  <p:notesSz cx="6858000" cy="9144000"/>
  <p:embeddedFontLst>
    <p:embeddedFont>
      <p:font typeface="Calibri" panose="020F0502020204030204" pitchFamily="34" charset="0"/>
      <p:regular r:id="rId54"/>
      <p:bold r:id="rId55"/>
      <p:italic r:id="rId56"/>
      <p:boldItalic r:id="rId57"/>
    </p:embeddedFont>
    <p:embeddedFont>
      <p:font typeface="Canva Sans" panose="020B0604020202020204" charset="0"/>
      <p:regular r:id="rId58"/>
    </p:embeddedFont>
    <p:embeddedFont>
      <p:font typeface="Canva Sans Bold" panose="020B0604020202020204" charset="0"/>
      <p:regular r:id="rId59"/>
    </p:embeddedFont>
    <p:embeddedFont>
      <p:font typeface="Roboto" panose="02000000000000000000" pitchFamily="2" charset="0"/>
      <p:regular r:id="rId60"/>
    </p:embeddedFont>
    <p:embeddedFont>
      <p:font typeface="Roboto Bold" panose="02000000000000000000" charset="0"/>
      <p:regular r:id="rId61"/>
    </p:embeddedFont>
    <p:embeddedFont>
      <p:font typeface="Roboto Italics" panose="020B0604020202020204" charset="0"/>
      <p:regular r:id="rId62"/>
    </p:embeddedFont>
    <p:embeddedFont>
      <p:font typeface="WC Mano Negra Bold" panose="020B0604020202020204"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5.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hyperlink" Target="https://www.biblegateway.com/passage/?search=Galatians%206%3A8&amp;version=NKJV" TargetMode="Externa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hyperlink" Target="https://www.biblegateway.com/passage/?search=Galatians%206%3A8&amp;version=NKJV"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5.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sp>
        <p:nvSpPr>
          <p:cNvPr id="2" name="TextBox 2"/>
          <p:cNvSpPr txBox="1"/>
          <p:nvPr/>
        </p:nvSpPr>
        <p:spPr>
          <a:xfrm>
            <a:off x="2003748" y="3705694"/>
            <a:ext cx="14280504" cy="1841497"/>
          </a:xfrm>
          <a:prstGeom prst="rect">
            <a:avLst/>
          </a:prstGeom>
        </p:spPr>
        <p:txBody>
          <a:bodyPr lIns="0" tIns="0" rIns="0" bIns="0" rtlCol="0" anchor="t">
            <a:spAutoFit/>
          </a:bodyPr>
          <a:lstStyle/>
          <a:p>
            <a:pPr algn="ctr">
              <a:lnSpc>
                <a:spcPts val="14299"/>
              </a:lnSpc>
            </a:pPr>
            <a:r>
              <a:rPr lang="en-US" sz="12999">
                <a:solidFill>
                  <a:srgbClr val="FFFFFF">
                    <a:alpha val="80000"/>
                  </a:srgbClr>
                </a:solidFill>
                <a:latin typeface="WC Mano Negra Bold"/>
              </a:rPr>
              <a:t>Healing &amp; Deliverance</a:t>
            </a:r>
          </a:p>
        </p:txBody>
      </p:sp>
      <p:pic>
        <p:nvPicPr>
          <p:cNvPr id="3" name="Picture 3"/>
          <p:cNvPicPr>
            <a:picLocks noChangeAspect="1"/>
          </p:cNvPicPr>
          <p:nvPr/>
        </p:nvPicPr>
        <p:blipFill>
          <a:blip r:embed="rId2"/>
          <a:srcRect/>
          <a:stretch>
            <a:fillRect/>
          </a:stretch>
        </p:blipFill>
        <p:spPr>
          <a:xfrm>
            <a:off x="3232443" y="5458173"/>
            <a:ext cx="11823114" cy="1303574"/>
          </a:xfrm>
          <a:prstGeom prst="rect">
            <a:avLst/>
          </a:prstGeom>
        </p:spPr>
      </p:pic>
      <p:sp>
        <p:nvSpPr>
          <p:cNvPr id="4" name="TextBox 4"/>
          <p:cNvSpPr txBox="1"/>
          <p:nvPr/>
        </p:nvSpPr>
        <p:spPr>
          <a:xfrm>
            <a:off x="3026644" y="7843084"/>
            <a:ext cx="11576582" cy="866775"/>
          </a:xfrm>
          <a:prstGeom prst="rect">
            <a:avLst/>
          </a:prstGeom>
        </p:spPr>
        <p:txBody>
          <a:bodyPr lIns="0" tIns="0" rIns="0" bIns="0" rtlCol="0" anchor="t">
            <a:spAutoFit/>
          </a:bodyPr>
          <a:lstStyle/>
          <a:p>
            <a:pPr algn="ctr">
              <a:lnSpc>
                <a:spcPts val="6720"/>
              </a:lnSpc>
            </a:pPr>
            <a:r>
              <a:rPr lang="en-US" sz="5600" spc="280">
                <a:solidFill>
                  <a:srgbClr val="FFFFFF"/>
                </a:solidFill>
                <a:latin typeface="Roboto Bold"/>
              </a:rPr>
              <a:t>WWW.DRIVENTOBEFREE.ORG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sp>
        <p:nvSpPr>
          <p:cNvPr id="2" name="TextBox 2"/>
          <p:cNvSpPr txBox="1"/>
          <p:nvPr/>
        </p:nvSpPr>
        <p:spPr>
          <a:xfrm>
            <a:off x="1028700" y="1483291"/>
            <a:ext cx="11627125" cy="6286500"/>
          </a:xfrm>
          <a:prstGeom prst="rect">
            <a:avLst/>
          </a:prstGeom>
        </p:spPr>
        <p:txBody>
          <a:bodyPr lIns="0" tIns="0" rIns="0" bIns="0" rtlCol="0" anchor="t">
            <a:spAutoFit/>
          </a:bodyPr>
          <a:lstStyle/>
          <a:p>
            <a:pPr marL="0" lvl="0" indent="0">
              <a:lnSpc>
                <a:spcPts val="8294"/>
              </a:lnSpc>
            </a:pPr>
            <a:r>
              <a:rPr lang="en-US" sz="6912">
                <a:solidFill>
                  <a:srgbClr val="FFFFFF"/>
                </a:solidFill>
                <a:latin typeface="Canva Sans Bold"/>
              </a:rPr>
              <a:t>"It is unscriptural to pray for the sick if one is not prepared also to cast out demons. Jesus did not separate one from the other." -Derek Prince</a:t>
            </a:r>
          </a:p>
        </p:txBody>
      </p:sp>
      <p:grpSp>
        <p:nvGrpSpPr>
          <p:cNvPr id="3" name="Group 3"/>
          <p:cNvGrpSpPr/>
          <p:nvPr/>
        </p:nvGrpSpPr>
        <p:grpSpPr>
          <a:xfrm rot="-10800000">
            <a:off x="16947640" y="0"/>
            <a:ext cx="1378191" cy="2966583"/>
            <a:chOff x="0" y="0"/>
            <a:chExt cx="5355113" cy="11526982"/>
          </a:xfrm>
        </p:grpSpPr>
        <p:sp>
          <p:nvSpPr>
            <p:cNvPr id="4" name="Freeform 4"/>
            <p:cNvSpPr/>
            <p:nvPr/>
          </p:nvSpPr>
          <p:spPr>
            <a:xfrm>
              <a:off x="0" y="0"/>
              <a:ext cx="5355113" cy="11526982"/>
            </a:xfrm>
            <a:custGeom>
              <a:avLst/>
              <a:gdLst/>
              <a:ahLst/>
              <a:cxnLst/>
              <a:rect l="l" t="t" r="r" b="b"/>
              <a:pathLst>
                <a:path w="5355113" h="11526982">
                  <a:moveTo>
                    <a:pt x="5355113" y="11526982"/>
                  </a:moveTo>
                  <a:lnTo>
                    <a:pt x="0" y="11526982"/>
                  </a:lnTo>
                  <a:lnTo>
                    <a:pt x="0" y="0"/>
                  </a:lnTo>
                  <a:lnTo>
                    <a:pt x="5355113" y="11526982"/>
                  </a:lnTo>
                  <a:close/>
                </a:path>
              </a:pathLst>
            </a:custGeom>
            <a:solidFill>
              <a:srgbClr val="FFFFFF"/>
            </a:solidFill>
          </p:spPr>
          <p:txBody>
            <a:bodyPr/>
            <a:lstStyle/>
            <a:p>
              <a:endParaRPr lang="en-US"/>
            </a:p>
          </p:txBody>
        </p:sp>
      </p:grpSp>
      <p:sp>
        <p:nvSpPr>
          <p:cNvPr id="5" name="Freeform 5"/>
          <p:cNvSpPr/>
          <p:nvPr/>
        </p:nvSpPr>
        <p:spPr>
          <a:xfrm>
            <a:off x="13191606" y="1178847"/>
            <a:ext cx="5134225" cy="7929305"/>
          </a:xfrm>
          <a:custGeom>
            <a:avLst/>
            <a:gdLst/>
            <a:ahLst/>
            <a:cxnLst/>
            <a:rect l="l" t="t" r="r" b="b"/>
            <a:pathLst>
              <a:path w="5134225" h="7929305">
                <a:moveTo>
                  <a:pt x="0" y="0"/>
                </a:moveTo>
                <a:lnTo>
                  <a:pt x="5134225" y="0"/>
                </a:lnTo>
                <a:lnTo>
                  <a:pt x="5134225" y="7929306"/>
                </a:lnTo>
                <a:lnTo>
                  <a:pt x="0" y="792930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028700" y="9022428"/>
            <a:ext cx="13753682" cy="795021"/>
          </a:xfrm>
          <a:prstGeom prst="rect">
            <a:avLst/>
          </a:prstGeom>
        </p:spPr>
        <p:txBody>
          <a:bodyPr lIns="0" tIns="0" rIns="0" bIns="0" rtlCol="0" anchor="t">
            <a:spAutoFit/>
          </a:bodyPr>
          <a:lstStyle/>
          <a:p>
            <a:pPr marL="0" lvl="0" indent="0">
              <a:lnSpc>
                <a:spcPts val="6579"/>
              </a:lnSpc>
              <a:spcBef>
                <a:spcPct val="0"/>
              </a:spcBef>
            </a:pPr>
            <a:r>
              <a:rPr lang="en-US" sz="4699">
                <a:solidFill>
                  <a:srgbClr val="FFFFFF"/>
                </a:solidFill>
                <a:latin typeface="Canva Sans Bold"/>
              </a:rPr>
              <a:t>From the book: They Shall Expel Demons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sp>
        <p:nvSpPr>
          <p:cNvPr id="2" name="TextBox 2"/>
          <p:cNvSpPr txBox="1"/>
          <p:nvPr/>
        </p:nvSpPr>
        <p:spPr>
          <a:xfrm>
            <a:off x="1028700" y="2966583"/>
            <a:ext cx="11627125" cy="4191000"/>
          </a:xfrm>
          <a:prstGeom prst="rect">
            <a:avLst/>
          </a:prstGeom>
        </p:spPr>
        <p:txBody>
          <a:bodyPr lIns="0" tIns="0" rIns="0" bIns="0" rtlCol="0" anchor="t">
            <a:spAutoFit/>
          </a:bodyPr>
          <a:lstStyle/>
          <a:p>
            <a:pPr marL="0" lvl="0" indent="0">
              <a:lnSpc>
                <a:spcPts val="8294"/>
              </a:lnSpc>
            </a:pPr>
            <a:r>
              <a:rPr lang="en-US" sz="6912">
                <a:solidFill>
                  <a:srgbClr val="FFFFFF"/>
                </a:solidFill>
                <a:latin typeface="Canva Sans Bold"/>
              </a:rPr>
              <a:t>We have every authority we need to cast out a spirit. Let's use the tools and learn to weild them!</a:t>
            </a:r>
          </a:p>
        </p:txBody>
      </p:sp>
      <p:grpSp>
        <p:nvGrpSpPr>
          <p:cNvPr id="3" name="Group 3"/>
          <p:cNvGrpSpPr/>
          <p:nvPr/>
        </p:nvGrpSpPr>
        <p:grpSpPr>
          <a:xfrm rot="-10800000">
            <a:off x="16947640" y="0"/>
            <a:ext cx="1378191" cy="2966583"/>
            <a:chOff x="0" y="0"/>
            <a:chExt cx="5355113" cy="11526982"/>
          </a:xfrm>
        </p:grpSpPr>
        <p:sp>
          <p:nvSpPr>
            <p:cNvPr id="4" name="Freeform 4"/>
            <p:cNvSpPr/>
            <p:nvPr/>
          </p:nvSpPr>
          <p:spPr>
            <a:xfrm>
              <a:off x="0" y="0"/>
              <a:ext cx="5355113" cy="11526982"/>
            </a:xfrm>
            <a:custGeom>
              <a:avLst/>
              <a:gdLst/>
              <a:ahLst/>
              <a:cxnLst/>
              <a:rect l="l" t="t" r="r" b="b"/>
              <a:pathLst>
                <a:path w="5355113" h="11526982">
                  <a:moveTo>
                    <a:pt x="5355113" y="11526982"/>
                  </a:moveTo>
                  <a:lnTo>
                    <a:pt x="0" y="11526982"/>
                  </a:lnTo>
                  <a:lnTo>
                    <a:pt x="0" y="0"/>
                  </a:lnTo>
                  <a:lnTo>
                    <a:pt x="5355113" y="11526982"/>
                  </a:lnTo>
                  <a:close/>
                </a:path>
              </a:pathLst>
            </a:custGeom>
            <a:solidFill>
              <a:srgbClr val="FFFFFF"/>
            </a:solidFill>
          </p:spPr>
          <p:txBody>
            <a:bodyPr/>
            <a:lstStyle/>
            <a:p>
              <a:endParaRPr lang="en-US"/>
            </a:p>
          </p:txBody>
        </p:sp>
      </p:grpSp>
      <p:sp>
        <p:nvSpPr>
          <p:cNvPr id="5" name="Freeform 5"/>
          <p:cNvSpPr/>
          <p:nvPr/>
        </p:nvSpPr>
        <p:spPr>
          <a:xfrm>
            <a:off x="13191606" y="1178847"/>
            <a:ext cx="5134225" cy="7929305"/>
          </a:xfrm>
          <a:custGeom>
            <a:avLst/>
            <a:gdLst/>
            <a:ahLst/>
            <a:cxnLst/>
            <a:rect l="l" t="t" r="r" b="b"/>
            <a:pathLst>
              <a:path w="5134225" h="7929305">
                <a:moveTo>
                  <a:pt x="0" y="0"/>
                </a:moveTo>
                <a:lnTo>
                  <a:pt x="5134225" y="0"/>
                </a:lnTo>
                <a:lnTo>
                  <a:pt x="5134225" y="7929306"/>
                </a:lnTo>
                <a:lnTo>
                  <a:pt x="0" y="7929306"/>
                </a:lnTo>
                <a:lnTo>
                  <a:pt x="0" y="0"/>
                </a:lnTo>
                <a:close/>
              </a:path>
            </a:pathLst>
          </a:custGeom>
          <a:blipFill>
            <a:blip r:embed="rId2"/>
            <a:stretch>
              <a:fillRect l="-116352" r="-15453"/>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63719" y="1340136"/>
            <a:ext cx="12160563" cy="5619750"/>
          </a:xfrm>
          <a:prstGeom prst="rect">
            <a:avLst/>
          </a:prstGeom>
        </p:spPr>
        <p:txBody>
          <a:bodyPr lIns="0" tIns="0" rIns="0" bIns="0" rtlCol="0" anchor="t">
            <a:spAutoFit/>
          </a:bodyPr>
          <a:lstStyle/>
          <a:p>
            <a:pPr algn="ctr">
              <a:lnSpc>
                <a:spcPts val="22198"/>
              </a:lnSpc>
            </a:pPr>
            <a:r>
              <a:rPr lang="en-US" sz="18498">
                <a:solidFill>
                  <a:srgbClr val="000000"/>
                </a:solidFill>
                <a:latin typeface="WC Mano Negra Bold"/>
              </a:rPr>
              <a:t>3 Examples of Healing</a:t>
            </a:r>
          </a:p>
        </p:txBody>
      </p:sp>
      <p:sp>
        <p:nvSpPr>
          <p:cNvPr id="3" name="Freeform 3"/>
          <p:cNvSpPr/>
          <p:nvPr/>
        </p:nvSpPr>
        <p:spPr>
          <a:xfrm>
            <a:off x="5789608" y="7304530"/>
            <a:ext cx="6708783" cy="687650"/>
          </a:xfrm>
          <a:custGeom>
            <a:avLst/>
            <a:gdLst/>
            <a:ahLst/>
            <a:cxnLst/>
            <a:rect l="l" t="t" r="r" b="b"/>
            <a:pathLst>
              <a:path w="6708783" h="687650">
                <a:moveTo>
                  <a:pt x="0" y="0"/>
                </a:moveTo>
                <a:lnTo>
                  <a:pt x="6708784" y="0"/>
                </a:lnTo>
                <a:lnTo>
                  <a:pt x="6708784" y="687650"/>
                </a:lnTo>
                <a:lnTo>
                  <a:pt x="0" y="6876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18343">
            <a:off x="777997" y="2377914"/>
            <a:ext cx="6100659" cy="1281138"/>
          </a:xfrm>
          <a:custGeom>
            <a:avLst/>
            <a:gdLst/>
            <a:ahLst/>
            <a:cxnLst/>
            <a:rect l="l" t="t" r="r" b="b"/>
            <a:pathLst>
              <a:path w="6100659" h="1281138">
                <a:moveTo>
                  <a:pt x="0" y="0"/>
                </a:moveTo>
                <a:lnTo>
                  <a:pt x="6100659" y="0"/>
                </a:lnTo>
                <a:lnTo>
                  <a:pt x="6100659" y="1281139"/>
                </a:lnTo>
                <a:lnTo>
                  <a:pt x="0" y="12811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365917" y="1019175"/>
            <a:ext cx="17556167" cy="1562100"/>
          </a:xfrm>
          <a:prstGeom prst="rect">
            <a:avLst/>
          </a:prstGeom>
        </p:spPr>
        <p:txBody>
          <a:bodyPr lIns="0" tIns="0" rIns="0" bIns="0" rtlCol="0" anchor="t">
            <a:spAutoFit/>
          </a:bodyPr>
          <a:lstStyle/>
          <a:p>
            <a:pPr algn="ctr">
              <a:lnSpc>
                <a:spcPts val="12240"/>
              </a:lnSpc>
            </a:pPr>
            <a:r>
              <a:rPr lang="en-US" sz="10200">
                <a:solidFill>
                  <a:srgbClr val="000000"/>
                </a:solidFill>
                <a:latin typeface="WC Mano Negra Bold"/>
              </a:rPr>
              <a:t>Examples of Healing &amp; Deliverance</a:t>
            </a:r>
          </a:p>
        </p:txBody>
      </p:sp>
      <p:grpSp>
        <p:nvGrpSpPr>
          <p:cNvPr id="4" name="Group 4"/>
          <p:cNvGrpSpPr/>
          <p:nvPr/>
        </p:nvGrpSpPr>
        <p:grpSpPr>
          <a:xfrm>
            <a:off x="1028700" y="3938372"/>
            <a:ext cx="16431427" cy="4821269"/>
            <a:chOff x="0" y="0"/>
            <a:chExt cx="21908570" cy="6428359"/>
          </a:xfrm>
        </p:grpSpPr>
        <p:sp>
          <p:nvSpPr>
            <p:cNvPr id="5" name="TextBox 5"/>
            <p:cNvSpPr txBox="1"/>
            <p:nvPr/>
          </p:nvSpPr>
          <p:spPr>
            <a:xfrm>
              <a:off x="0" y="-9525"/>
              <a:ext cx="21908570" cy="1681818"/>
            </a:xfrm>
            <a:prstGeom prst="rect">
              <a:avLst/>
            </a:prstGeom>
          </p:spPr>
          <p:txBody>
            <a:bodyPr lIns="0" tIns="0" rIns="0" bIns="0" rtlCol="0" anchor="t">
              <a:spAutoFit/>
            </a:bodyPr>
            <a:lstStyle/>
            <a:p>
              <a:pPr>
                <a:lnSpc>
                  <a:spcPts val="10055"/>
                </a:lnSpc>
              </a:pPr>
              <a:r>
                <a:rPr lang="en-US" sz="8379">
                  <a:solidFill>
                    <a:srgbClr val="000000"/>
                  </a:solidFill>
                  <a:latin typeface="Roboto Bold"/>
                </a:rPr>
                <a:t>Mental Healing</a:t>
              </a:r>
            </a:p>
          </p:txBody>
        </p:sp>
        <p:sp>
          <p:nvSpPr>
            <p:cNvPr id="6" name="TextBox 6"/>
            <p:cNvSpPr txBox="1"/>
            <p:nvPr/>
          </p:nvSpPr>
          <p:spPr>
            <a:xfrm>
              <a:off x="0" y="2918281"/>
              <a:ext cx="21908570" cy="3510078"/>
            </a:xfrm>
            <a:prstGeom prst="rect">
              <a:avLst/>
            </a:prstGeom>
          </p:spPr>
          <p:txBody>
            <a:bodyPr lIns="0" tIns="0" rIns="0" bIns="0" rtlCol="0" anchor="t">
              <a:spAutoFit/>
            </a:bodyPr>
            <a:lstStyle/>
            <a:p>
              <a:pPr>
                <a:lnSpc>
                  <a:spcPts val="7002"/>
                </a:lnSpc>
              </a:pPr>
              <a:r>
                <a:rPr lang="en-US" sz="5386">
                  <a:solidFill>
                    <a:srgbClr val="000000"/>
                  </a:solidFill>
                  <a:latin typeface="Roboto"/>
                </a:rPr>
                <a:t>Mark 5:35   Then they came to Jesus, and saw the one who had been demon-possessed and had the legion, sitting and clothed and in his right mind   NKJV</a:t>
              </a:r>
            </a:p>
          </p:txBody>
        </p:sp>
      </p:grpSp>
      <p:sp>
        <p:nvSpPr>
          <p:cNvPr id="7" name="Freeform 7"/>
          <p:cNvSpPr/>
          <p:nvPr/>
        </p:nvSpPr>
        <p:spPr>
          <a:xfrm>
            <a:off x="12294331" y="8759642"/>
            <a:ext cx="2757848" cy="282679"/>
          </a:xfrm>
          <a:custGeom>
            <a:avLst/>
            <a:gdLst/>
            <a:ahLst/>
            <a:cxnLst/>
            <a:rect l="l" t="t" r="r" b="b"/>
            <a:pathLst>
              <a:path w="2757848" h="282679">
                <a:moveTo>
                  <a:pt x="0" y="0"/>
                </a:moveTo>
                <a:lnTo>
                  <a:pt x="2757848" y="0"/>
                </a:lnTo>
                <a:lnTo>
                  <a:pt x="2757848" y="282679"/>
                </a:lnTo>
                <a:lnTo>
                  <a:pt x="0" y="2826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18343">
            <a:off x="412081" y="1815939"/>
            <a:ext cx="6100659" cy="1281138"/>
          </a:xfrm>
          <a:custGeom>
            <a:avLst/>
            <a:gdLst/>
            <a:ahLst/>
            <a:cxnLst/>
            <a:rect l="l" t="t" r="r" b="b"/>
            <a:pathLst>
              <a:path w="6100659" h="1281138">
                <a:moveTo>
                  <a:pt x="0" y="0"/>
                </a:moveTo>
                <a:lnTo>
                  <a:pt x="6100659" y="0"/>
                </a:lnTo>
                <a:lnTo>
                  <a:pt x="6100659" y="1281139"/>
                </a:lnTo>
                <a:lnTo>
                  <a:pt x="0" y="12811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365917" y="536494"/>
            <a:ext cx="17556167" cy="1562100"/>
          </a:xfrm>
          <a:prstGeom prst="rect">
            <a:avLst/>
          </a:prstGeom>
        </p:spPr>
        <p:txBody>
          <a:bodyPr lIns="0" tIns="0" rIns="0" bIns="0" rtlCol="0" anchor="t">
            <a:spAutoFit/>
          </a:bodyPr>
          <a:lstStyle/>
          <a:p>
            <a:pPr algn="ctr">
              <a:lnSpc>
                <a:spcPts val="12240"/>
              </a:lnSpc>
            </a:pPr>
            <a:r>
              <a:rPr lang="en-US" sz="10200">
                <a:solidFill>
                  <a:srgbClr val="000000"/>
                </a:solidFill>
                <a:latin typeface="WC Mano Negra Bold"/>
              </a:rPr>
              <a:t>Examples of Healing &amp; Deliverance</a:t>
            </a:r>
          </a:p>
        </p:txBody>
      </p:sp>
      <p:sp>
        <p:nvSpPr>
          <p:cNvPr id="4" name="TextBox 4"/>
          <p:cNvSpPr txBox="1"/>
          <p:nvPr/>
        </p:nvSpPr>
        <p:spPr>
          <a:xfrm>
            <a:off x="712367" y="3301131"/>
            <a:ext cx="17977944" cy="1133475"/>
          </a:xfrm>
          <a:prstGeom prst="rect">
            <a:avLst/>
          </a:prstGeom>
        </p:spPr>
        <p:txBody>
          <a:bodyPr lIns="0" tIns="0" rIns="0" bIns="0" rtlCol="0" anchor="t">
            <a:spAutoFit/>
          </a:bodyPr>
          <a:lstStyle/>
          <a:p>
            <a:pPr>
              <a:lnSpc>
                <a:spcPts val="8975"/>
              </a:lnSpc>
            </a:pPr>
            <a:r>
              <a:rPr lang="en-US" sz="7479">
                <a:solidFill>
                  <a:srgbClr val="000000"/>
                </a:solidFill>
                <a:latin typeface="Roboto Bold"/>
              </a:rPr>
              <a:t>Physical Healing &amp; Miracle</a:t>
            </a:r>
          </a:p>
        </p:txBody>
      </p:sp>
      <p:sp>
        <p:nvSpPr>
          <p:cNvPr id="5" name="TextBox 5"/>
          <p:cNvSpPr txBox="1"/>
          <p:nvPr/>
        </p:nvSpPr>
        <p:spPr>
          <a:xfrm>
            <a:off x="712367" y="4646294"/>
            <a:ext cx="17209716" cy="4400718"/>
          </a:xfrm>
          <a:prstGeom prst="rect">
            <a:avLst/>
          </a:prstGeom>
        </p:spPr>
        <p:txBody>
          <a:bodyPr lIns="0" tIns="0" rIns="0" bIns="0" rtlCol="0" anchor="t">
            <a:spAutoFit/>
          </a:bodyPr>
          <a:lstStyle/>
          <a:p>
            <a:pPr>
              <a:lnSpc>
                <a:spcPts val="5832"/>
              </a:lnSpc>
            </a:pPr>
            <a:r>
              <a:rPr lang="en-US" sz="4486">
                <a:solidFill>
                  <a:srgbClr val="000000"/>
                </a:solidFill>
                <a:latin typeface="Roboto"/>
              </a:rPr>
              <a:t>Luke 13:11-13  And behold, there was a woman who had a spirit of infirmity eighteen years, and was bent over and could in no way raise </a:t>
            </a:r>
            <a:r>
              <a:rPr lang="en-US" sz="4486">
                <a:solidFill>
                  <a:srgbClr val="000000"/>
                </a:solidFill>
                <a:latin typeface="Roboto Italics"/>
              </a:rPr>
              <a:t>herself</a:t>
            </a:r>
            <a:r>
              <a:rPr lang="en-US" sz="4486">
                <a:solidFill>
                  <a:srgbClr val="000000"/>
                </a:solidFill>
                <a:latin typeface="Roboto"/>
              </a:rPr>
              <a:t> up. </a:t>
            </a:r>
            <a:r>
              <a:rPr lang="en-US" sz="4486">
                <a:solidFill>
                  <a:srgbClr val="000000"/>
                </a:solidFill>
                <a:latin typeface="Roboto Bold"/>
              </a:rPr>
              <a:t>12 </a:t>
            </a:r>
            <a:r>
              <a:rPr lang="en-US" sz="4486">
                <a:solidFill>
                  <a:srgbClr val="000000"/>
                </a:solidFill>
                <a:latin typeface="Roboto"/>
              </a:rPr>
              <a:t>But when Jesus saw her, He called </a:t>
            </a:r>
            <a:r>
              <a:rPr lang="en-US" sz="4486">
                <a:solidFill>
                  <a:srgbClr val="000000"/>
                </a:solidFill>
                <a:latin typeface="Roboto Italics"/>
              </a:rPr>
              <a:t>her</a:t>
            </a:r>
            <a:r>
              <a:rPr lang="en-US" sz="4486">
                <a:solidFill>
                  <a:srgbClr val="000000"/>
                </a:solidFill>
                <a:latin typeface="Roboto"/>
              </a:rPr>
              <a:t> to </a:t>
            </a:r>
            <a:r>
              <a:rPr lang="en-US" sz="4486">
                <a:solidFill>
                  <a:srgbClr val="000000"/>
                </a:solidFill>
                <a:latin typeface="Roboto Italics"/>
              </a:rPr>
              <a:t>Him</a:t>
            </a:r>
            <a:r>
              <a:rPr lang="en-US" sz="4486">
                <a:solidFill>
                  <a:srgbClr val="000000"/>
                </a:solidFill>
                <a:latin typeface="Roboto"/>
              </a:rPr>
              <a:t> and said to her, “Woman, you are loosed from your infirmity.” </a:t>
            </a:r>
            <a:r>
              <a:rPr lang="en-US" sz="4486">
                <a:solidFill>
                  <a:srgbClr val="000000"/>
                </a:solidFill>
                <a:latin typeface="Roboto Bold"/>
              </a:rPr>
              <a:t>13 </a:t>
            </a:r>
            <a:r>
              <a:rPr lang="en-US" sz="4486">
                <a:solidFill>
                  <a:srgbClr val="000000"/>
                </a:solidFill>
                <a:latin typeface="Roboto"/>
              </a:rPr>
              <a:t>And He laid </a:t>
            </a:r>
            <a:r>
              <a:rPr lang="en-US" sz="4486">
                <a:solidFill>
                  <a:srgbClr val="000000"/>
                </a:solidFill>
                <a:latin typeface="Roboto Italics"/>
              </a:rPr>
              <a:t>His</a:t>
            </a:r>
            <a:r>
              <a:rPr lang="en-US" sz="4486">
                <a:solidFill>
                  <a:srgbClr val="000000"/>
                </a:solidFill>
                <a:latin typeface="Roboto"/>
              </a:rPr>
              <a:t> hands on her, and immediately she was made straight, and glorified God.  NKJV</a:t>
            </a:r>
          </a:p>
        </p:txBody>
      </p:sp>
      <p:sp>
        <p:nvSpPr>
          <p:cNvPr id="6" name="Freeform 6"/>
          <p:cNvSpPr/>
          <p:nvPr/>
        </p:nvSpPr>
        <p:spPr>
          <a:xfrm>
            <a:off x="1724682" y="9258300"/>
            <a:ext cx="2757848" cy="282679"/>
          </a:xfrm>
          <a:custGeom>
            <a:avLst/>
            <a:gdLst/>
            <a:ahLst/>
            <a:cxnLst/>
            <a:rect l="l" t="t" r="r" b="b"/>
            <a:pathLst>
              <a:path w="2757848" h="282679">
                <a:moveTo>
                  <a:pt x="0" y="0"/>
                </a:moveTo>
                <a:lnTo>
                  <a:pt x="2757848" y="0"/>
                </a:lnTo>
                <a:lnTo>
                  <a:pt x="2757848" y="282679"/>
                </a:lnTo>
                <a:lnTo>
                  <a:pt x="0" y="2826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18343">
            <a:off x="412081" y="1815939"/>
            <a:ext cx="6100659" cy="1281138"/>
          </a:xfrm>
          <a:custGeom>
            <a:avLst/>
            <a:gdLst/>
            <a:ahLst/>
            <a:cxnLst/>
            <a:rect l="l" t="t" r="r" b="b"/>
            <a:pathLst>
              <a:path w="6100659" h="1281138">
                <a:moveTo>
                  <a:pt x="0" y="0"/>
                </a:moveTo>
                <a:lnTo>
                  <a:pt x="6100659" y="0"/>
                </a:lnTo>
                <a:lnTo>
                  <a:pt x="6100659" y="1281139"/>
                </a:lnTo>
                <a:lnTo>
                  <a:pt x="0" y="12811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365917" y="536494"/>
            <a:ext cx="17556167" cy="1562100"/>
          </a:xfrm>
          <a:prstGeom prst="rect">
            <a:avLst/>
          </a:prstGeom>
        </p:spPr>
        <p:txBody>
          <a:bodyPr lIns="0" tIns="0" rIns="0" bIns="0" rtlCol="0" anchor="t">
            <a:spAutoFit/>
          </a:bodyPr>
          <a:lstStyle/>
          <a:p>
            <a:pPr algn="ctr">
              <a:lnSpc>
                <a:spcPts val="12240"/>
              </a:lnSpc>
            </a:pPr>
            <a:r>
              <a:rPr lang="en-US" sz="10200">
                <a:solidFill>
                  <a:srgbClr val="000000"/>
                </a:solidFill>
                <a:latin typeface="WC Mano Negra Bold"/>
              </a:rPr>
              <a:t>Examples of Healing &amp; Deliverance</a:t>
            </a:r>
          </a:p>
        </p:txBody>
      </p:sp>
      <p:sp>
        <p:nvSpPr>
          <p:cNvPr id="4" name="TextBox 4"/>
          <p:cNvSpPr txBox="1"/>
          <p:nvPr/>
        </p:nvSpPr>
        <p:spPr>
          <a:xfrm>
            <a:off x="712367" y="3301131"/>
            <a:ext cx="17977944" cy="1133475"/>
          </a:xfrm>
          <a:prstGeom prst="rect">
            <a:avLst/>
          </a:prstGeom>
        </p:spPr>
        <p:txBody>
          <a:bodyPr lIns="0" tIns="0" rIns="0" bIns="0" rtlCol="0" anchor="t">
            <a:spAutoFit/>
          </a:bodyPr>
          <a:lstStyle/>
          <a:p>
            <a:pPr>
              <a:lnSpc>
                <a:spcPts val="8975"/>
              </a:lnSpc>
            </a:pPr>
            <a:r>
              <a:rPr lang="en-US" sz="7479">
                <a:solidFill>
                  <a:srgbClr val="000000"/>
                </a:solidFill>
                <a:latin typeface="Roboto Bold"/>
              </a:rPr>
              <a:t>Physical Healing</a:t>
            </a:r>
          </a:p>
        </p:txBody>
      </p:sp>
      <p:sp>
        <p:nvSpPr>
          <p:cNvPr id="5" name="TextBox 5"/>
          <p:cNvSpPr txBox="1"/>
          <p:nvPr/>
        </p:nvSpPr>
        <p:spPr>
          <a:xfrm>
            <a:off x="712367" y="4627244"/>
            <a:ext cx="17209716" cy="4896019"/>
          </a:xfrm>
          <a:prstGeom prst="rect">
            <a:avLst/>
          </a:prstGeom>
        </p:spPr>
        <p:txBody>
          <a:bodyPr lIns="0" tIns="0" rIns="0" bIns="0" rtlCol="0" anchor="t">
            <a:spAutoFit/>
          </a:bodyPr>
          <a:lstStyle/>
          <a:p>
            <a:pPr>
              <a:lnSpc>
                <a:spcPts val="9732"/>
              </a:lnSpc>
            </a:pPr>
            <a:r>
              <a:rPr lang="en-US" sz="7486">
                <a:solidFill>
                  <a:srgbClr val="000000"/>
                </a:solidFill>
                <a:latin typeface="Roboto"/>
              </a:rPr>
              <a:t>Matthew 17:18 And Jesus rebuked the demon, and it came out of him; and the child was cured from that very hour. NKJV</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88409" y="7849132"/>
            <a:ext cx="6708783" cy="687650"/>
          </a:xfrm>
          <a:custGeom>
            <a:avLst/>
            <a:gdLst/>
            <a:ahLst/>
            <a:cxnLst/>
            <a:rect l="l" t="t" r="r" b="b"/>
            <a:pathLst>
              <a:path w="6708783" h="687650">
                <a:moveTo>
                  <a:pt x="0" y="0"/>
                </a:moveTo>
                <a:lnTo>
                  <a:pt x="6708783" y="0"/>
                </a:lnTo>
                <a:lnTo>
                  <a:pt x="6708783" y="687650"/>
                </a:lnTo>
                <a:lnTo>
                  <a:pt x="0" y="6876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483313" y="2869841"/>
            <a:ext cx="8419028" cy="8229600"/>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662520" y="1364891"/>
            <a:ext cx="12160563" cy="5619750"/>
          </a:xfrm>
          <a:prstGeom prst="rect">
            <a:avLst/>
          </a:prstGeom>
        </p:spPr>
        <p:txBody>
          <a:bodyPr lIns="0" tIns="0" rIns="0" bIns="0" rtlCol="0" anchor="t">
            <a:spAutoFit/>
          </a:bodyPr>
          <a:lstStyle/>
          <a:p>
            <a:pPr algn="ctr">
              <a:lnSpc>
                <a:spcPts val="22198"/>
              </a:lnSpc>
            </a:pPr>
            <a:r>
              <a:rPr lang="en-US" sz="18498">
                <a:solidFill>
                  <a:srgbClr val="000000"/>
                </a:solidFill>
                <a:latin typeface="WC Mano Negra Bold"/>
              </a:rPr>
              <a:t>5 Timings of Healing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7170" y="1943100"/>
            <a:ext cx="19922340" cy="1543050"/>
            <a:chOff x="0" y="0"/>
            <a:chExt cx="5247036" cy="406400"/>
          </a:xfrm>
        </p:grpSpPr>
        <p:sp>
          <p:nvSpPr>
            <p:cNvPr id="3" name="Freeform 3"/>
            <p:cNvSpPr/>
            <p:nvPr/>
          </p:nvSpPr>
          <p:spPr>
            <a:xfrm>
              <a:off x="0" y="0"/>
              <a:ext cx="5247036" cy="406400"/>
            </a:xfrm>
            <a:custGeom>
              <a:avLst/>
              <a:gdLst/>
              <a:ahLst/>
              <a:cxnLst/>
              <a:rect l="l" t="t" r="r" b="b"/>
              <a:pathLst>
                <a:path w="5247036" h="406400">
                  <a:moveTo>
                    <a:pt x="5247036" y="0"/>
                  </a:moveTo>
                  <a:lnTo>
                    <a:pt x="0" y="0"/>
                  </a:lnTo>
                  <a:lnTo>
                    <a:pt x="101600" y="203200"/>
                  </a:lnTo>
                  <a:lnTo>
                    <a:pt x="0" y="406400"/>
                  </a:lnTo>
                  <a:lnTo>
                    <a:pt x="5247036" y="406400"/>
                  </a:lnTo>
                  <a:lnTo>
                    <a:pt x="5145436" y="203200"/>
                  </a:lnTo>
                  <a:lnTo>
                    <a:pt x="5247036" y="0"/>
                  </a:lnTo>
                  <a:close/>
                </a:path>
              </a:pathLst>
            </a:custGeom>
            <a:solidFill>
              <a:srgbClr val="C6E2FA"/>
            </a:solidFill>
          </p:spPr>
          <p:txBody>
            <a:bodyPr/>
            <a:lstStyle/>
            <a:p>
              <a:endParaRPr lang="en-US"/>
            </a:p>
          </p:txBody>
        </p:sp>
        <p:sp>
          <p:nvSpPr>
            <p:cNvPr id="4" name="TextBox 4"/>
            <p:cNvSpPr txBox="1"/>
            <p:nvPr/>
          </p:nvSpPr>
          <p:spPr>
            <a:xfrm>
              <a:off x="88900" y="-38100"/>
              <a:ext cx="635000" cy="444500"/>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501772" y="104775"/>
            <a:ext cx="17284457" cy="1838325"/>
          </a:xfrm>
          <a:prstGeom prst="rect">
            <a:avLst/>
          </a:prstGeom>
        </p:spPr>
        <p:txBody>
          <a:bodyPr lIns="0" tIns="0" rIns="0" bIns="0" rtlCol="0" anchor="t">
            <a:spAutoFit/>
          </a:bodyPr>
          <a:lstStyle/>
          <a:p>
            <a:pPr algn="ctr">
              <a:lnSpc>
                <a:spcPts val="14400"/>
              </a:lnSpc>
            </a:pPr>
            <a:r>
              <a:rPr lang="en-US" sz="12000">
                <a:solidFill>
                  <a:srgbClr val="E6333A"/>
                </a:solidFill>
                <a:latin typeface="WC Mano Negra Bold"/>
              </a:rPr>
              <a:t>Timing in Healing</a:t>
            </a:r>
          </a:p>
        </p:txBody>
      </p:sp>
      <p:sp>
        <p:nvSpPr>
          <p:cNvPr id="6" name="TextBox 6"/>
          <p:cNvSpPr txBox="1"/>
          <p:nvPr/>
        </p:nvSpPr>
        <p:spPr>
          <a:xfrm>
            <a:off x="682773" y="4039802"/>
            <a:ext cx="17605227" cy="8278495"/>
          </a:xfrm>
          <a:prstGeom prst="rect">
            <a:avLst/>
          </a:prstGeom>
        </p:spPr>
        <p:txBody>
          <a:bodyPr lIns="0" tIns="0" rIns="0" bIns="0" rtlCol="0" anchor="t">
            <a:spAutoFit/>
          </a:bodyPr>
          <a:lstStyle/>
          <a:p>
            <a:pPr>
              <a:lnSpc>
                <a:spcPts val="7279"/>
              </a:lnSpc>
            </a:pPr>
            <a:r>
              <a:rPr lang="en-US" sz="5199">
                <a:solidFill>
                  <a:srgbClr val="000000"/>
                </a:solidFill>
                <a:latin typeface="Canva Sans Bold"/>
              </a:rPr>
              <a:t>Matthew 8:3 "Immediately his leprosy was cleansed"</a:t>
            </a:r>
          </a:p>
          <a:p>
            <a:pPr>
              <a:lnSpc>
                <a:spcPts val="7279"/>
              </a:lnSpc>
            </a:pPr>
            <a:r>
              <a:rPr lang="en-US" sz="5199">
                <a:solidFill>
                  <a:srgbClr val="000000"/>
                </a:solidFill>
                <a:latin typeface="Canva Sans Bold"/>
              </a:rPr>
              <a:t>Luke 8:44 "Immediately her bleeding stopped"</a:t>
            </a:r>
          </a:p>
          <a:p>
            <a:pPr>
              <a:lnSpc>
                <a:spcPts val="7279"/>
              </a:lnSpc>
            </a:pPr>
            <a:endParaRPr lang="en-US" sz="5199">
              <a:solidFill>
                <a:srgbClr val="000000"/>
              </a:solidFill>
              <a:latin typeface="Canva Sans Bold"/>
            </a:endParaRPr>
          </a:p>
          <a:p>
            <a:pPr>
              <a:lnSpc>
                <a:spcPts val="7279"/>
              </a:lnSpc>
            </a:pPr>
            <a:endParaRPr lang="en-US" sz="5199">
              <a:solidFill>
                <a:srgbClr val="000000"/>
              </a:solidFill>
              <a:latin typeface="Canva Sans Bold"/>
            </a:endParaRPr>
          </a:p>
          <a:p>
            <a:pPr>
              <a:lnSpc>
                <a:spcPts val="7279"/>
              </a:lnSpc>
            </a:pPr>
            <a:r>
              <a:rPr lang="en-US" sz="5199">
                <a:solidFill>
                  <a:srgbClr val="000000"/>
                </a:solidFill>
                <a:latin typeface="Canva Sans Bold"/>
              </a:rPr>
              <a:t>Luke 17:14 "And so it was that as they went, they were cleansed."</a:t>
            </a:r>
          </a:p>
          <a:p>
            <a:pPr>
              <a:lnSpc>
                <a:spcPts val="7279"/>
              </a:lnSpc>
            </a:pPr>
            <a:endParaRPr lang="en-US" sz="5199">
              <a:solidFill>
                <a:srgbClr val="000000"/>
              </a:solidFill>
              <a:latin typeface="Canva Sans Bold"/>
            </a:endParaRPr>
          </a:p>
          <a:p>
            <a:pPr algn="ctr">
              <a:lnSpc>
                <a:spcPts val="7279"/>
              </a:lnSpc>
            </a:pPr>
            <a:endParaRPr lang="en-US" sz="5199">
              <a:solidFill>
                <a:srgbClr val="000000"/>
              </a:solidFill>
              <a:latin typeface="Canva Sans Bold"/>
            </a:endParaRPr>
          </a:p>
          <a:p>
            <a:pPr algn="ctr">
              <a:lnSpc>
                <a:spcPts val="7279"/>
              </a:lnSpc>
            </a:pPr>
            <a:endParaRPr lang="en-US" sz="5199">
              <a:solidFill>
                <a:srgbClr val="000000"/>
              </a:solidFill>
              <a:latin typeface="Canva Sans Bold"/>
            </a:endParaRPr>
          </a:p>
        </p:txBody>
      </p:sp>
      <p:sp>
        <p:nvSpPr>
          <p:cNvPr id="7" name="TextBox 7"/>
          <p:cNvSpPr txBox="1"/>
          <p:nvPr/>
        </p:nvSpPr>
        <p:spPr>
          <a:xfrm>
            <a:off x="5255856" y="1845628"/>
            <a:ext cx="8688744" cy="1566544"/>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Canva Sans Bold"/>
              </a:rPr>
              <a:t>Immediately</a:t>
            </a:r>
          </a:p>
        </p:txBody>
      </p:sp>
      <p:grpSp>
        <p:nvGrpSpPr>
          <p:cNvPr id="8" name="Group 8"/>
          <p:cNvGrpSpPr/>
          <p:nvPr/>
        </p:nvGrpSpPr>
        <p:grpSpPr>
          <a:xfrm>
            <a:off x="-817170" y="6176794"/>
            <a:ext cx="19922340" cy="1543050"/>
            <a:chOff x="0" y="0"/>
            <a:chExt cx="5247036" cy="406400"/>
          </a:xfrm>
        </p:grpSpPr>
        <p:sp>
          <p:nvSpPr>
            <p:cNvPr id="9" name="Freeform 9"/>
            <p:cNvSpPr/>
            <p:nvPr/>
          </p:nvSpPr>
          <p:spPr>
            <a:xfrm>
              <a:off x="0" y="0"/>
              <a:ext cx="5247036" cy="406400"/>
            </a:xfrm>
            <a:custGeom>
              <a:avLst/>
              <a:gdLst/>
              <a:ahLst/>
              <a:cxnLst/>
              <a:rect l="l" t="t" r="r" b="b"/>
              <a:pathLst>
                <a:path w="5247036" h="406400">
                  <a:moveTo>
                    <a:pt x="5247036" y="0"/>
                  </a:moveTo>
                  <a:lnTo>
                    <a:pt x="0" y="0"/>
                  </a:lnTo>
                  <a:lnTo>
                    <a:pt x="101600" y="203200"/>
                  </a:lnTo>
                  <a:lnTo>
                    <a:pt x="0" y="406400"/>
                  </a:lnTo>
                  <a:lnTo>
                    <a:pt x="5247036" y="406400"/>
                  </a:lnTo>
                  <a:lnTo>
                    <a:pt x="5145436" y="203200"/>
                  </a:lnTo>
                  <a:lnTo>
                    <a:pt x="5247036" y="0"/>
                  </a:lnTo>
                  <a:close/>
                </a:path>
              </a:pathLst>
            </a:custGeom>
            <a:solidFill>
              <a:srgbClr val="C6E2FA"/>
            </a:solidFill>
          </p:spPr>
          <p:txBody>
            <a:bodyPr/>
            <a:lstStyle/>
            <a:p>
              <a:endParaRPr lang="en-US"/>
            </a:p>
          </p:txBody>
        </p:sp>
        <p:sp>
          <p:nvSpPr>
            <p:cNvPr id="10" name="TextBox 10"/>
            <p:cNvSpPr txBox="1"/>
            <p:nvPr/>
          </p:nvSpPr>
          <p:spPr>
            <a:xfrm>
              <a:off x="88900" y="-38100"/>
              <a:ext cx="635000" cy="444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4555868" y="6005344"/>
            <a:ext cx="10150732" cy="1566544"/>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Canva Sans Bold"/>
              </a:rPr>
              <a:t>As they "Went"</a:t>
            </a:r>
          </a:p>
        </p:txBody>
      </p:sp>
      <p:sp>
        <p:nvSpPr>
          <p:cNvPr id="12" name="Freeform 12"/>
          <p:cNvSpPr/>
          <p:nvPr/>
        </p:nvSpPr>
        <p:spPr>
          <a:xfrm>
            <a:off x="7481996" y="1660421"/>
            <a:ext cx="2757848" cy="282679"/>
          </a:xfrm>
          <a:custGeom>
            <a:avLst/>
            <a:gdLst/>
            <a:ahLst/>
            <a:cxnLst/>
            <a:rect l="l" t="t" r="r" b="b"/>
            <a:pathLst>
              <a:path w="2757848" h="282679">
                <a:moveTo>
                  <a:pt x="0" y="0"/>
                </a:moveTo>
                <a:lnTo>
                  <a:pt x="2757848" y="0"/>
                </a:lnTo>
                <a:lnTo>
                  <a:pt x="2757848" y="282679"/>
                </a:lnTo>
                <a:lnTo>
                  <a:pt x="0" y="282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1772" y="104775"/>
            <a:ext cx="17284457" cy="1838325"/>
          </a:xfrm>
          <a:prstGeom prst="rect">
            <a:avLst/>
          </a:prstGeom>
        </p:spPr>
        <p:txBody>
          <a:bodyPr lIns="0" tIns="0" rIns="0" bIns="0" rtlCol="0" anchor="t">
            <a:spAutoFit/>
          </a:bodyPr>
          <a:lstStyle/>
          <a:p>
            <a:pPr algn="ctr">
              <a:lnSpc>
                <a:spcPts val="14400"/>
              </a:lnSpc>
            </a:pPr>
            <a:r>
              <a:rPr lang="en-US" sz="12000">
                <a:solidFill>
                  <a:srgbClr val="E6333A"/>
                </a:solidFill>
                <a:latin typeface="WC Mano Negra Bold"/>
              </a:rPr>
              <a:t>Timing in Healing</a:t>
            </a:r>
          </a:p>
        </p:txBody>
      </p:sp>
      <p:sp>
        <p:nvSpPr>
          <p:cNvPr id="3" name="Freeform 3"/>
          <p:cNvSpPr/>
          <p:nvPr/>
        </p:nvSpPr>
        <p:spPr>
          <a:xfrm>
            <a:off x="7481996" y="1943100"/>
            <a:ext cx="2757848" cy="282679"/>
          </a:xfrm>
          <a:custGeom>
            <a:avLst/>
            <a:gdLst/>
            <a:ahLst/>
            <a:cxnLst/>
            <a:rect l="l" t="t" r="r" b="b"/>
            <a:pathLst>
              <a:path w="2757848" h="282679">
                <a:moveTo>
                  <a:pt x="0" y="0"/>
                </a:moveTo>
                <a:lnTo>
                  <a:pt x="2757848" y="0"/>
                </a:lnTo>
                <a:lnTo>
                  <a:pt x="2757848" y="282679"/>
                </a:lnTo>
                <a:lnTo>
                  <a:pt x="0" y="282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526928" y="3196896"/>
            <a:ext cx="17259300" cy="8278495"/>
          </a:xfrm>
          <a:prstGeom prst="rect">
            <a:avLst/>
          </a:prstGeom>
        </p:spPr>
        <p:txBody>
          <a:bodyPr lIns="0" tIns="0" rIns="0" bIns="0" rtlCol="0" anchor="t">
            <a:spAutoFit/>
          </a:bodyPr>
          <a:lstStyle/>
          <a:p>
            <a:pPr>
              <a:lnSpc>
                <a:spcPts val="7279"/>
              </a:lnSpc>
            </a:pPr>
            <a:endParaRPr/>
          </a:p>
          <a:p>
            <a:pPr>
              <a:lnSpc>
                <a:spcPts val="7279"/>
              </a:lnSpc>
            </a:pPr>
            <a:r>
              <a:rPr lang="en-US" sz="5199">
                <a:solidFill>
                  <a:srgbClr val="000000"/>
                </a:solidFill>
                <a:latin typeface="Canva Sans Bold"/>
              </a:rPr>
              <a:t>Matthew 17:18 "Cured from that very hour"</a:t>
            </a:r>
          </a:p>
          <a:p>
            <a:pPr>
              <a:lnSpc>
                <a:spcPts val="7279"/>
              </a:lnSpc>
            </a:pPr>
            <a:endParaRPr lang="en-US" sz="5199">
              <a:solidFill>
                <a:srgbClr val="000000"/>
              </a:solidFill>
              <a:latin typeface="Canva Sans Bold"/>
            </a:endParaRPr>
          </a:p>
          <a:p>
            <a:pPr>
              <a:lnSpc>
                <a:spcPts val="7279"/>
              </a:lnSpc>
            </a:pPr>
            <a:endParaRPr lang="en-US" sz="5199">
              <a:solidFill>
                <a:srgbClr val="000000"/>
              </a:solidFill>
              <a:latin typeface="Canva Sans Bold"/>
            </a:endParaRPr>
          </a:p>
          <a:p>
            <a:pPr>
              <a:lnSpc>
                <a:spcPts val="7279"/>
              </a:lnSpc>
            </a:pPr>
            <a:r>
              <a:rPr lang="en-US" sz="5199">
                <a:solidFill>
                  <a:srgbClr val="000000"/>
                </a:solidFill>
                <a:latin typeface="Canva Sans Bold"/>
              </a:rPr>
              <a:t>Mark 8:22-25 "Then He put His hands on his eyes again and made him look up. And he was restored and saw everyone clearly."</a:t>
            </a:r>
          </a:p>
          <a:p>
            <a:pPr algn="ctr">
              <a:lnSpc>
                <a:spcPts val="7279"/>
              </a:lnSpc>
            </a:pPr>
            <a:endParaRPr lang="en-US" sz="5199">
              <a:solidFill>
                <a:srgbClr val="000000"/>
              </a:solidFill>
              <a:latin typeface="Canva Sans Bold"/>
            </a:endParaRPr>
          </a:p>
          <a:p>
            <a:pPr algn="ctr">
              <a:lnSpc>
                <a:spcPts val="7279"/>
              </a:lnSpc>
            </a:pPr>
            <a:endParaRPr lang="en-US" sz="5199">
              <a:solidFill>
                <a:srgbClr val="000000"/>
              </a:solidFill>
              <a:latin typeface="Canva Sans Bold"/>
            </a:endParaRPr>
          </a:p>
        </p:txBody>
      </p:sp>
      <p:grpSp>
        <p:nvGrpSpPr>
          <p:cNvPr id="5" name="Group 5"/>
          <p:cNvGrpSpPr/>
          <p:nvPr/>
        </p:nvGrpSpPr>
        <p:grpSpPr>
          <a:xfrm>
            <a:off x="-960877" y="2456168"/>
            <a:ext cx="20590776" cy="1543050"/>
            <a:chOff x="0" y="0"/>
            <a:chExt cx="5423085" cy="406400"/>
          </a:xfrm>
        </p:grpSpPr>
        <p:sp>
          <p:nvSpPr>
            <p:cNvPr id="6" name="Freeform 6"/>
            <p:cNvSpPr/>
            <p:nvPr/>
          </p:nvSpPr>
          <p:spPr>
            <a:xfrm>
              <a:off x="0" y="0"/>
              <a:ext cx="5423085" cy="406400"/>
            </a:xfrm>
            <a:custGeom>
              <a:avLst/>
              <a:gdLst/>
              <a:ahLst/>
              <a:cxnLst/>
              <a:rect l="l" t="t" r="r" b="b"/>
              <a:pathLst>
                <a:path w="5423085" h="406400">
                  <a:moveTo>
                    <a:pt x="5423085" y="0"/>
                  </a:moveTo>
                  <a:lnTo>
                    <a:pt x="0" y="0"/>
                  </a:lnTo>
                  <a:lnTo>
                    <a:pt x="101600" y="203200"/>
                  </a:lnTo>
                  <a:lnTo>
                    <a:pt x="0" y="406400"/>
                  </a:lnTo>
                  <a:lnTo>
                    <a:pt x="5423085" y="406400"/>
                  </a:lnTo>
                  <a:lnTo>
                    <a:pt x="5321485" y="203200"/>
                  </a:lnTo>
                  <a:lnTo>
                    <a:pt x="5423085" y="0"/>
                  </a:lnTo>
                  <a:close/>
                </a:path>
              </a:pathLst>
            </a:custGeom>
            <a:solidFill>
              <a:srgbClr val="C6E2FA"/>
            </a:solidFill>
          </p:spPr>
          <p:txBody>
            <a:bodyPr/>
            <a:lstStyle/>
            <a:p>
              <a:endParaRPr lang="en-US"/>
            </a:p>
          </p:txBody>
        </p:sp>
        <p:sp>
          <p:nvSpPr>
            <p:cNvPr id="7" name="TextBox 7"/>
            <p:cNvSpPr txBox="1"/>
            <p:nvPr/>
          </p:nvSpPr>
          <p:spPr>
            <a:xfrm>
              <a:off x="88900" y="-38100"/>
              <a:ext cx="635000" cy="444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3048000" y="2432674"/>
            <a:ext cx="12725400" cy="1566544"/>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Canva Sans Bold"/>
              </a:rPr>
              <a:t>That Hour</a:t>
            </a:r>
          </a:p>
        </p:txBody>
      </p:sp>
      <p:grpSp>
        <p:nvGrpSpPr>
          <p:cNvPr id="9" name="Group 9"/>
          <p:cNvGrpSpPr/>
          <p:nvPr/>
        </p:nvGrpSpPr>
        <p:grpSpPr>
          <a:xfrm>
            <a:off x="-960877" y="5314950"/>
            <a:ext cx="20590776" cy="1543050"/>
            <a:chOff x="0" y="0"/>
            <a:chExt cx="5423085" cy="406400"/>
          </a:xfrm>
        </p:grpSpPr>
        <p:sp>
          <p:nvSpPr>
            <p:cNvPr id="10" name="Freeform 10"/>
            <p:cNvSpPr/>
            <p:nvPr/>
          </p:nvSpPr>
          <p:spPr>
            <a:xfrm>
              <a:off x="0" y="0"/>
              <a:ext cx="5423085" cy="406400"/>
            </a:xfrm>
            <a:custGeom>
              <a:avLst/>
              <a:gdLst/>
              <a:ahLst/>
              <a:cxnLst/>
              <a:rect l="l" t="t" r="r" b="b"/>
              <a:pathLst>
                <a:path w="5423085" h="406400">
                  <a:moveTo>
                    <a:pt x="5423085" y="0"/>
                  </a:moveTo>
                  <a:lnTo>
                    <a:pt x="0" y="0"/>
                  </a:lnTo>
                  <a:lnTo>
                    <a:pt x="101600" y="203200"/>
                  </a:lnTo>
                  <a:lnTo>
                    <a:pt x="0" y="406400"/>
                  </a:lnTo>
                  <a:lnTo>
                    <a:pt x="5423085" y="406400"/>
                  </a:lnTo>
                  <a:lnTo>
                    <a:pt x="5321485" y="203200"/>
                  </a:lnTo>
                  <a:lnTo>
                    <a:pt x="5423085" y="0"/>
                  </a:lnTo>
                  <a:close/>
                </a:path>
              </a:pathLst>
            </a:custGeom>
            <a:solidFill>
              <a:srgbClr val="C6E2FA"/>
            </a:solidFill>
          </p:spPr>
          <p:txBody>
            <a:bodyPr/>
            <a:lstStyle/>
            <a:p>
              <a:endParaRPr lang="en-US"/>
            </a:p>
          </p:txBody>
        </p:sp>
        <p:sp>
          <p:nvSpPr>
            <p:cNvPr id="11" name="TextBox 11"/>
            <p:cNvSpPr txBox="1"/>
            <p:nvPr/>
          </p:nvSpPr>
          <p:spPr>
            <a:xfrm>
              <a:off x="88900" y="-38100"/>
              <a:ext cx="635000" cy="4445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2125222" y="5133975"/>
            <a:ext cx="15248377" cy="1566544"/>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Canva Sans Bold"/>
              </a:rPr>
              <a:t>Second Round</a:t>
            </a:r>
          </a:p>
        </p:txBody>
      </p:sp>
      <p:sp>
        <p:nvSpPr>
          <p:cNvPr id="13" name="Freeform 13"/>
          <p:cNvSpPr/>
          <p:nvPr/>
        </p:nvSpPr>
        <p:spPr>
          <a:xfrm>
            <a:off x="0" y="8740965"/>
            <a:ext cx="2757848" cy="282679"/>
          </a:xfrm>
          <a:custGeom>
            <a:avLst/>
            <a:gdLst/>
            <a:ahLst/>
            <a:cxnLst/>
            <a:rect l="l" t="t" r="r" b="b"/>
            <a:pathLst>
              <a:path w="2757848" h="282679">
                <a:moveTo>
                  <a:pt x="0" y="0"/>
                </a:moveTo>
                <a:lnTo>
                  <a:pt x="2757848" y="0"/>
                </a:lnTo>
                <a:lnTo>
                  <a:pt x="2757848" y="282679"/>
                </a:lnTo>
                <a:lnTo>
                  <a:pt x="0" y="282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1772" y="104775"/>
            <a:ext cx="17284457" cy="1838325"/>
          </a:xfrm>
          <a:prstGeom prst="rect">
            <a:avLst/>
          </a:prstGeom>
        </p:spPr>
        <p:txBody>
          <a:bodyPr lIns="0" tIns="0" rIns="0" bIns="0" rtlCol="0" anchor="t">
            <a:spAutoFit/>
          </a:bodyPr>
          <a:lstStyle/>
          <a:p>
            <a:pPr algn="ctr">
              <a:lnSpc>
                <a:spcPts val="14400"/>
              </a:lnSpc>
            </a:pPr>
            <a:r>
              <a:rPr lang="en-US" sz="12000">
                <a:solidFill>
                  <a:srgbClr val="E6333A"/>
                </a:solidFill>
                <a:latin typeface="WC Mano Negra Bold"/>
              </a:rPr>
              <a:t>Timing in Healing</a:t>
            </a:r>
          </a:p>
        </p:txBody>
      </p:sp>
      <p:sp>
        <p:nvSpPr>
          <p:cNvPr id="3" name="Freeform 3"/>
          <p:cNvSpPr/>
          <p:nvPr/>
        </p:nvSpPr>
        <p:spPr>
          <a:xfrm>
            <a:off x="7481996" y="1943100"/>
            <a:ext cx="2757848" cy="282679"/>
          </a:xfrm>
          <a:custGeom>
            <a:avLst/>
            <a:gdLst/>
            <a:ahLst/>
            <a:cxnLst/>
            <a:rect l="l" t="t" r="r" b="b"/>
            <a:pathLst>
              <a:path w="2757848" h="282679">
                <a:moveTo>
                  <a:pt x="0" y="0"/>
                </a:moveTo>
                <a:lnTo>
                  <a:pt x="2757848" y="0"/>
                </a:lnTo>
                <a:lnTo>
                  <a:pt x="2757848" y="282679"/>
                </a:lnTo>
                <a:lnTo>
                  <a:pt x="0" y="282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028700" y="4302514"/>
            <a:ext cx="17103455" cy="8278495"/>
          </a:xfrm>
          <a:prstGeom prst="rect">
            <a:avLst/>
          </a:prstGeom>
        </p:spPr>
        <p:txBody>
          <a:bodyPr lIns="0" tIns="0" rIns="0" bIns="0" rtlCol="0" anchor="t">
            <a:spAutoFit/>
          </a:bodyPr>
          <a:lstStyle/>
          <a:p>
            <a:pPr>
              <a:lnSpc>
                <a:spcPts val="7279"/>
              </a:lnSpc>
            </a:pPr>
            <a:r>
              <a:rPr lang="en-US" sz="5199">
                <a:solidFill>
                  <a:srgbClr val="000000"/>
                </a:solidFill>
                <a:latin typeface="Canva Sans Bold"/>
              </a:rPr>
              <a:t>John 9:6-7    When He had said these things, He spat on the ground and made clay with the saliva; and He anointed the eyes of the blind man with the clay. 7 And He said to him, “Go, wash in the pool of Siloam” (which is translated, Sent). So he went and washed, and came back seeing. KJV</a:t>
            </a:r>
          </a:p>
          <a:p>
            <a:pPr>
              <a:lnSpc>
                <a:spcPts val="7279"/>
              </a:lnSpc>
            </a:pPr>
            <a:endParaRPr lang="en-US" sz="5199">
              <a:solidFill>
                <a:srgbClr val="000000"/>
              </a:solidFill>
              <a:latin typeface="Canva Sans Bold"/>
            </a:endParaRPr>
          </a:p>
          <a:p>
            <a:pPr algn="ctr">
              <a:lnSpc>
                <a:spcPts val="7279"/>
              </a:lnSpc>
            </a:pPr>
            <a:endParaRPr lang="en-US" sz="5199">
              <a:solidFill>
                <a:srgbClr val="000000"/>
              </a:solidFill>
              <a:latin typeface="Canva Sans Bold"/>
            </a:endParaRPr>
          </a:p>
          <a:p>
            <a:pPr algn="ctr">
              <a:lnSpc>
                <a:spcPts val="7279"/>
              </a:lnSpc>
            </a:pPr>
            <a:endParaRPr lang="en-US" sz="5199">
              <a:solidFill>
                <a:srgbClr val="000000"/>
              </a:solidFill>
              <a:latin typeface="Canva Sans Bold"/>
            </a:endParaRPr>
          </a:p>
        </p:txBody>
      </p:sp>
      <p:grpSp>
        <p:nvGrpSpPr>
          <p:cNvPr id="5" name="Group 5"/>
          <p:cNvGrpSpPr/>
          <p:nvPr/>
        </p:nvGrpSpPr>
        <p:grpSpPr>
          <a:xfrm>
            <a:off x="-1138810" y="2616486"/>
            <a:ext cx="20590776" cy="1543050"/>
            <a:chOff x="0" y="0"/>
            <a:chExt cx="5423085" cy="406400"/>
          </a:xfrm>
        </p:grpSpPr>
        <p:sp>
          <p:nvSpPr>
            <p:cNvPr id="6" name="Freeform 6"/>
            <p:cNvSpPr/>
            <p:nvPr/>
          </p:nvSpPr>
          <p:spPr>
            <a:xfrm>
              <a:off x="0" y="0"/>
              <a:ext cx="5423085" cy="406400"/>
            </a:xfrm>
            <a:custGeom>
              <a:avLst/>
              <a:gdLst/>
              <a:ahLst/>
              <a:cxnLst/>
              <a:rect l="l" t="t" r="r" b="b"/>
              <a:pathLst>
                <a:path w="5423085" h="406400">
                  <a:moveTo>
                    <a:pt x="5423085" y="0"/>
                  </a:moveTo>
                  <a:lnTo>
                    <a:pt x="0" y="0"/>
                  </a:lnTo>
                  <a:lnTo>
                    <a:pt x="101600" y="203200"/>
                  </a:lnTo>
                  <a:lnTo>
                    <a:pt x="0" y="406400"/>
                  </a:lnTo>
                  <a:lnTo>
                    <a:pt x="5423085" y="406400"/>
                  </a:lnTo>
                  <a:lnTo>
                    <a:pt x="5321485" y="203200"/>
                  </a:lnTo>
                  <a:lnTo>
                    <a:pt x="5423085" y="0"/>
                  </a:lnTo>
                  <a:close/>
                </a:path>
              </a:pathLst>
            </a:custGeom>
            <a:solidFill>
              <a:srgbClr val="C6E2FA"/>
            </a:solidFill>
          </p:spPr>
          <p:txBody>
            <a:bodyPr/>
            <a:lstStyle/>
            <a:p>
              <a:endParaRPr lang="en-US"/>
            </a:p>
          </p:txBody>
        </p:sp>
        <p:sp>
          <p:nvSpPr>
            <p:cNvPr id="7" name="TextBox 7"/>
            <p:cNvSpPr txBox="1"/>
            <p:nvPr/>
          </p:nvSpPr>
          <p:spPr>
            <a:xfrm>
              <a:off x="88900" y="-38100"/>
              <a:ext cx="635000" cy="4445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1295400" y="2442775"/>
            <a:ext cx="16306800" cy="1566544"/>
          </a:xfrm>
          <a:prstGeom prst="rect">
            <a:avLst/>
          </a:prstGeom>
        </p:spPr>
        <p:txBody>
          <a:bodyPr wrap="square" lIns="0" tIns="0" rIns="0" bIns="0" rtlCol="0" anchor="t">
            <a:spAutoFit/>
          </a:bodyPr>
          <a:lstStyle/>
          <a:p>
            <a:pPr algn="ctr">
              <a:lnSpc>
                <a:spcPts val="12880"/>
              </a:lnSpc>
            </a:pPr>
            <a:r>
              <a:rPr lang="en-US" sz="9200" dirty="0">
                <a:solidFill>
                  <a:srgbClr val="000000"/>
                </a:solidFill>
                <a:latin typeface="Canva Sans Bold"/>
              </a:rPr>
              <a:t>After Obedience/Time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54774" y="790575"/>
            <a:ext cx="12160563" cy="8696325"/>
          </a:xfrm>
          <a:prstGeom prst="rect">
            <a:avLst/>
          </a:prstGeom>
        </p:spPr>
        <p:txBody>
          <a:bodyPr lIns="0" tIns="0" rIns="0" bIns="0" rtlCol="0" anchor="t">
            <a:spAutoFit/>
          </a:bodyPr>
          <a:lstStyle/>
          <a:p>
            <a:pPr algn="ctr">
              <a:lnSpc>
                <a:spcPts val="11400"/>
              </a:lnSpc>
            </a:pPr>
            <a:r>
              <a:rPr lang="en-US" sz="9500">
                <a:solidFill>
                  <a:srgbClr val="000000"/>
                </a:solidFill>
                <a:latin typeface="WC Mano Negra Bold"/>
              </a:rPr>
              <a:t>In our focus to see 10,000,000 free souls, we have an online Magazine focused on deliverance:</a:t>
            </a:r>
          </a:p>
          <a:p>
            <a:pPr algn="ctr">
              <a:lnSpc>
                <a:spcPts val="11400"/>
              </a:lnSpc>
            </a:pPr>
            <a:r>
              <a:rPr lang="en-US" sz="9500">
                <a:solidFill>
                  <a:srgbClr val="000000"/>
                </a:solidFill>
                <a:latin typeface="WC Mano Negra Bold"/>
              </a:rPr>
              <a:t>www.DriventoBeFree.org</a:t>
            </a:r>
          </a:p>
        </p:txBody>
      </p:sp>
      <p:sp>
        <p:nvSpPr>
          <p:cNvPr id="3" name="Freeform 3"/>
          <p:cNvSpPr/>
          <p:nvPr/>
        </p:nvSpPr>
        <p:spPr>
          <a:xfrm>
            <a:off x="1498463" y="9258300"/>
            <a:ext cx="2757848" cy="282679"/>
          </a:xfrm>
          <a:custGeom>
            <a:avLst/>
            <a:gdLst/>
            <a:ahLst/>
            <a:cxnLst/>
            <a:rect l="l" t="t" r="r" b="b"/>
            <a:pathLst>
              <a:path w="2757848" h="282679">
                <a:moveTo>
                  <a:pt x="0" y="0"/>
                </a:moveTo>
                <a:lnTo>
                  <a:pt x="2757848" y="0"/>
                </a:lnTo>
                <a:lnTo>
                  <a:pt x="2757848" y="282679"/>
                </a:lnTo>
                <a:lnTo>
                  <a:pt x="0" y="282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98463" y="746021"/>
            <a:ext cx="2757848" cy="282679"/>
          </a:xfrm>
          <a:custGeom>
            <a:avLst/>
            <a:gdLst/>
            <a:ahLst/>
            <a:cxnLst/>
            <a:rect l="l" t="t" r="r" b="b"/>
            <a:pathLst>
              <a:path w="2757848" h="282679">
                <a:moveTo>
                  <a:pt x="0" y="0"/>
                </a:moveTo>
                <a:lnTo>
                  <a:pt x="2757848" y="0"/>
                </a:lnTo>
                <a:lnTo>
                  <a:pt x="2757848" y="282679"/>
                </a:lnTo>
                <a:lnTo>
                  <a:pt x="0" y="282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1423769"/>
            <a:ext cx="5754774" cy="7439462"/>
          </a:xfrm>
          <a:custGeom>
            <a:avLst/>
            <a:gdLst/>
            <a:ahLst/>
            <a:cxnLst/>
            <a:rect l="l" t="t" r="r" b="b"/>
            <a:pathLst>
              <a:path w="5754774" h="7439462">
                <a:moveTo>
                  <a:pt x="0" y="0"/>
                </a:moveTo>
                <a:lnTo>
                  <a:pt x="5754774" y="0"/>
                </a:lnTo>
                <a:lnTo>
                  <a:pt x="5754774" y="7439462"/>
                </a:lnTo>
                <a:lnTo>
                  <a:pt x="0" y="7439462"/>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35410" r="27572"/>
          <a:stretch>
            <a:fillRect/>
          </a:stretch>
        </p:blipFill>
        <p:spPr>
          <a:xfrm>
            <a:off x="0" y="0"/>
            <a:ext cx="6747517" cy="10287000"/>
          </a:xfrm>
          <a:prstGeom prst="rect">
            <a:avLst/>
          </a:prstGeom>
        </p:spPr>
      </p:pic>
      <p:sp>
        <p:nvSpPr>
          <p:cNvPr id="3" name="TextBox 3"/>
          <p:cNvSpPr txBox="1"/>
          <p:nvPr/>
        </p:nvSpPr>
        <p:spPr>
          <a:xfrm>
            <a:off x="7374176" y="85725"/>
            <a:ext cx="10655201" cy="10115550"/>
          </a:xfrm>
          <a:prstGeom prst="rect">
            <a:avLst/>
          </a:prstGeom>
        </p:spPr>
        <p:txBody>
          <a:bodyPr lIns="0" tIns="0" rIns="0" bIns="0" rtlCol="0" anchor="t">
            <a:spAutoFit/>
          </a:bodyPr>
          <a:lstStyle/>
          <a:p>
            <a:pPr algn="ctr">
              <a:lnSpc>
                <a:spcPts val="13320"/>
              </a:lnSpc>
            </a:pPr>
            <a:r>
              <a:rPr lang="en-US" sz="11100">
                <a:solidFill>
                  <a:srgbClr val="FFFFFF"/>
                </a:solidFill>
                <a:latin typeface="WC Mano Negra Bold"/>
              </a:rPr>
              <a:t>The sickness causing spirit can either cause a sickness or it can make a physical issue worse. </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43200" y="565209"/>
            <a:ext cx="12160563" cy="8429625"/>
          </a:xfrm>
          <a:prstGeom prst="rect">
            <a:avLst/>
          </a:prstGeom>
        </p:spPr>
        <p:txBody>
          <a:bodyPr lIns="0" tIns="0" rIns="0" bIns="0" rtlCol="0" anchor="t">
            <a:spAutoFit/>
          </a:bodyPr>
          <a:lstStyle/>
          <a:p>
            <a:pPr algn="ctr">
              <a:lnSpc>
                <a:spcPts val="22198"/>
              </a:lnSpc>
            </a:pPr>
            <a:r>
              <a:rPr lang="en-US" sz="18498" dirty="0">
                <a:solidFill>
                  <a:srgbClr val="000000"/>
                </a:solidFill>
                <a:latin typeface="WC Mano Negra Bold"/>
              </a:rPr>
              <a:t>5 Ways People Get Sick</a:t>
            </a:r>
          </a:p>
        </p:txBody>
      </p:sp>
      <p:sp>
        <p:nvSpPr>
          <p:cNvPr id="3" name="Freeform 3"/>
          <p:cNvSpPr/>
          <p:nvPr/>
        </p:nvSpPr>
        <p:spPr>
          <a:xfrm>
            <a:off x="5789608" y="8307184"/>
            <a:ext cx="6708783" cy="687650"/>
          </a:xfrm>
          <a:custGeom>
            <a:avLst/>
            <a:gdLst/>
            <a:ahLst/>
            <a:cxnLst/>
            <a:rect l="l" t="t" r="r" b="b"/>
            <a:pathLst>
              <a:path w="6708783" h="687650">
                <a:moveTo>
                  <a:pt x="0" y="0"/>
                </a:moveTo>
                <a:lnTo>
                  <a:pt x="6708784" y="0"/>
                </a:lnTo>
                <a:lnTo>
                  <a:pt x="6708784" y="687651"/>
                </a:lnTo>
                <a:lnTo>
                  <a:pt x="0" y="6876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sp>
        <p:nvSpPr>
          <p:cNvPr id="2" name="TextBox 2"/>
          <p:cNvSpPr txBox="1"/>
          <p:nvPr/>
        </p:nvSpPr>
        <p:spPr>
          <a:xfrm>
            <a:off x="1028700" y="2699290"/>
            <a:ext cx="13263618" cy="4048895"/>
          </a:xfrm>
          <a:prstGeom prst="rect">
            <a:avLst/>
          </a:prstGeom>
        </p:spPr>
        <p:txBody>
          <a:bodyPr lIns="0" tIns="0" rIns="0" bIns="0" rtlCol="0" anchor="t">
            <a:spAutoFit/>
          </a:bodyPr>
          <a:lstStyle/>
          <a:p>
            <a:pPr marL="991449" lvl="1" indent="-495724" algn="l">
              <a:lnSpc>
                <a:spcPts val="6429"/>
              </a:lnSpc>
              <a:buFont typeface="Arial"/>
              <a:buChar char="•"/>
            </a:pPr>
            <a:r>
              <a:rPr lang="en-US" sz="4592">
                <a:solidFill>
                  <a:srgbClr val="FFFFFF"/>
                </a:solidFill>
                <a:latin typeface="Roboto"/>
              </a:rPr>
              <a:t>Unhealthy Choices: </a:t>
            </a:r>
            <a:r>
              <a:rPr lang="en-US" sz="4592" u="none">
                <a:solidFill>
                  <a:srgbClr val="FFFFFF"/>
                </a:solidFill>
                <a:latin typeface="Roboto"/>
              </a:rPr>
              <a:t>  liquor, uneahlthy food, gluttony, drugs, bad sleeping habbits</a:t>
            </a:r>
          </a:p>
          <a:p>
            <a:pPr marL="991449" lvl="1" indent="-495724" algn="l">
              <a:lnSpc>
                <a:spcPts val="6429"/>
              </a:lnSpc>
              <a:buFont typeface="Arial"/>
              <a:buChar char="•"/>
            </a:pPr>
            <a:r>
              <a:rPr lang="en-US" sz="4592" u="none">
                <a:solidFill>
                  <a:srgbClr val="FFFFFF"/>
                </a:solidFill>
                <a:latin typeface="Roboto"/>
              </a:rPr>
              <a:t>Word Curses</a:t>
            </a:r>
          </a:p>
          <a:p>
            <a:pPr marL="991449" lvl="1" indent="-495724" algn="l">
              <a:lnSpc>
                <a:spcPts val="6429"/>
              </a:lnSpc>
              <a:buFont typeface="Arial"/>
              <a:buChar char="•"/>
            </a:pPr>
            <a:r>
              <a:rPr lang="en-US" sz="4592" u="none">
                <a:solidFill>
                  <a:srgbClr val="FFFFFF"/>
                </a:solidFill>
                <a:latin typeface="Roboto"/>
              </a:rPr>
              <a:t>Inner Vows</a:t>
            </a:r>
          </a:p>
          <a:p>
            <a:pPr marL="991449" lvl="1" indent="-495724" algn="l">
              <a:lnSpc>
                <a:spcPts val="6429"/>
              </a:lnSpc>
              <a:buFont typeface="Arial"/>
              <a:buChar char="•"/>
            </a:pPr>
            <a:r>
              <a:rPr lang="en-US" sz="4592" u="none">
                <a:solidFill>
                  <a:srgbClr val="FFFFFF"/>
                </a:solidFill>
                <a:latin typeface="Roboto"/>
              </a:rPr>
              <a:t>Generational Iniquity</a:t>
            </a:r>
          </a:p>
        </p:txBody>
      </p:sp>
      <p:sp>
        <p:nvSpPr>
          <p:cNvPr id="3" name="AutoShape 3"/>
          <p:cNvSpPr/>
          <p:nvPr/>
        </p:nvSpPr>
        <p:spPr>
          <a:xfrm>
            <a:off x="13654088" y="-44"/>
            <a:ext cx="19050" cy="10287000"/>
          </a:xfrm>
          <a:prstGeom prst="line">
            <a:avLst/>
          </a:prstGeom>
          <a:ln w="47625" cap="flat">
            <a:solidFill>
              <a:srgbClr val="6E0110"/>
            </a:solidFill>
            <a:prstDash val="solid"/>
            <a:headEnd type="none" w="sm" len="sm"/>
            <a:tailEnd type="none" w="sm" len="sm"/>
          </a:ln>
        </p:spPr>
        <p:txBody>
          <a:bodyPr/>
          <a:lstStyle/>
          <a:p>
            <a:endParaRPr lang="en-US"/>
          </a:p>
        </p:txBody>
      </p:sp>
      <p:grpSp>
        <p:nvGrpSpPr>
          <p:cNvPr id="4" name="Group 4"/>
          <p:cNvGrpSpPr>
            <a:grpSpLocks noChangeAspect="1"/>
          </p:cNvGrpSpPr>
          <p:nvPr/>
        </p:nvGrpSpPr>
        <p:grpSpPr>
          <a:xfrm>
            <a:off x="13505651" y="-99093"/>
            <a:ext cx="7507297" cy="10485098"/>
            <a:chOff x="0" y="0"/>
            <a:chExt cx="8122920" cy="11344910"/>
          </a:xfrm>
        </p:grpSpPr>
        <p:sp>
          <p:nvSpPr>
            <p:cNvPr id="5" name="Freeform 5"/>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blipFill>
              <a:blip r:embed="rId2"/>
              <a:stretch>
                <a:fillRect l="-76918" r="-76918"/>
              </a:stretch>
            </a:blipFill>
          </p:spPr>
          <p:txBody>
            <a:bodyPr/>
            <a:lstStyle/>
            <a:p>
              <a:endParaRPr lang="en-US"/>
            </a:p>
          </p:txBody>
        </p:sp>
        <p:sp>
          <p:nvSpPr>
            <p:cNvPr id="6" name="Freeform 6"/>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blipFill>
              <a:blip r:embed="rId3"/>
              <a:stretch>
                <a:fillRect l="-93022" r="-93022"/>
              </a:stretch>
            </a:blipFill>
          </p:spPr>
          <p:txBody>
            <a:bodyPr/>
            <a:lstStyle/>
            <a:p>
              <a:endParaRPr lang="en-US"/>
            </a:p>
          </p:txBody>
        </p:sp>
        <p:sp>
          <p:nvSpPr>
            <p:cNvPr id="7" name="Freeform 7"/>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blipFill>
              <a:blip r:embed="rId3"/>
              <a:stretch>
                <a:fillRect t="-133852" b="-133852"/>
              </a:stretch>
            </a:blipFill>
          </p:spPr>
          <p:txBody>
            <a:bodyPr/>
            <a:lstStyle/>
            <a:p>
              <a:endParaRPr lang="en-US"/>
            </a:p>
          </p:txBody>
        </p:sp>
        <p:sp>
          <p:nvSpPr>
            <p:cNvPr id="8" name="Freeform 8"/>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4"/>
              <a:stretch>
                <a:fillRect l="-26" r="-26"/>
              </a:stretch>
            </a:blipFill>
          </p:spPr>
          <p:txBody>
            <a:bodyPr/>
            <a:lstStyle/>
            <a:p>
              <a:endParaRPr lang="en-US"/>
            </a:p>
          </p:txBody>
        </p:sp>
      </p:grpSp>
      <p:sp>
        <p:nvSpPr>
          <p:cNvPr id="9" name="TextBox 9"/>
          <p:cNvSpPr txBox="1"/>
          <p:nvPr/>
        </p:nvSpPr>
        <p:spPr>
          <a:xfrm>
            <a:off x="611716" y="6991311"/>
            <a:ext cx="12871388" cy="2804074"/>
          </a:xfrm>
          <a:prstGeom prst="rect">
            <a:avLst/>
          </a:prstGeom>
        </p:spPr>
        <p:txBody>
          <a:bodyPr lIns="0" tIns="0" rIns="0" bIns="0" rtlCol="0" anchor="t">
            <a:spAutoFit/>
          </a:bodyPr>
          <a:lstStyle/>
          <a:p>
            <a:pPr marL="0" lvl="0" indent="0" algn="l">
              <a:lnSpc>
                <a:spcPts val="5569"/>
              </a:lnSpc>
              <a:spcBef>
                <a:spcPct val="0"/>
              </a:spcBef>
            </a:pPr>
            <a:r>
              <a:rPr lang="en-US" sz="3978" u="sng" dirty="0">
                <a:solidFill>
                  <a:srgbClr val="FFFFFF"/>
                </a:solidFill>
                <a:latin typeface="Roboto"/>
              </a:rPr>
              <a:t>Galatians 6:8</a:t>
            </a:r>
            <a:endParaRPr lang="en-US" sz="3978" u="sng" dirty="0">
              <a:solidFill>
                <a:srgbClr val="FFFFFF"/>
              </a:solidFill>
              <a:latin typeface="Roboto"/>
              <a:hlinkClick r:id="rId5" tooltip="https://www.biblegateway.com/passage/?search=Galatians%206%3A8&amp;version=NKJV"/>
            </a:endParaRPr>
          </a:p>
          <a:p>
            <a:pPr marL="0" lvl="0" indent="0" algn="l">
              <a:lnSpc>
                <a:spcPts val="5569"/>
              </a:lnSpc>
              <a:spcBef>
                <a:spcPct val="0"/>
              </a:spcBef>
            </a:pPr>
            <a:r>
              <a:rPr lang="en-US" sz="3978" u="none" dirty="0">
                <a:solidFill>
                  <a:srgbClr val="FFFFFF"/>
                </a:solidFill>
                <a:latin typeface="Roboto"/>
              </a:rPr>
              <a:t>For he who sows to his flesh will of the flesh reap corruption, but he who sows to the Spirit will of the Spirit reap everlasting life.</a:t>
            </a:r>
          </a:p>
        </p:txBody>
      </p:sp>
      <p:sp>
        <p:nvSpPr>
          <p:cNvPr id="10" name="TextBox 10"/>
          <p:cNvSpPr txBox="1"/>
          <p:nvPr/>
        </p:nvSpPr>
        <p:spPr>
          <a:xfrm>
            <a:off x="-492064" y="1032497"/>
            <a:ext cx="13728436" cy="1261491"/>
          </a:xfrm>
          <a:prstGeom prst="rect">
            <a:avLst/>
          </a:prstGeom>
        </p:spPr>
        <p:txBody>
          <a:bodyPr lIns="0" tIns="0" rIns="0" bIns="0" rtlCol="0" anchor="t">
            <a:spAutoFit/>
          </a:bodyPr>
          <a:lstStyle/>
          <a:p>
            <a:pPr marL="2072640" lvl="1" indent="-1036320">
              <a:lnSpc>
                <a:spcPts val="9312"/>
              </a:lnSpc>
              <a:spcBef>
                <a:spcPct val="0"/>
              </a:spcBef>
              <a:buFont typeface="Arial"/>
              <a:buChar char="•"/>
            </a:pPr>
            <a:r>
              <a:rPr lang="en-US" sz="9600" u="none">
                <a:solidFill>
                  <a:srgbClr val="FFFFFF"/>
                </a:solidFill>
                <a:latin typeface="WC Mano Negra Bold"/>
              </a:rPr>
              <a:t>Sowing &amp; Reaping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sp>
        <p:nvSpPr>
          <p:cNvPr id="2" name="TextBox 2"/>
          <p:cNvSpPr txBox="1"/>
          <p:nvPr/>
        </p:nvSpPr>
        <p:spPr>
          <a:xfrm>
            <a:off x="433332" y="2601176"/>
            <a:ext cx="13263618" cy="4048895"/>
          </a:xfrm>
          <a:prstGeom prst="rect">
            <a:avLst/>
          </a:prstGeom>
        </p:spPr>
        <p:txBody>
          <a:bodyPr lIns="0" tIns="0" rIns="0" bIns="0" rtlCol="0" anchor="t">
            <a:spAutoFit/>
          </a:bodyPr>
          <a:lstStyle/>
          <a:p>
            <a:pPr marL="991449" lvl="1" indent="-495724">
              <a:lnSpc>
                <a:spcPts val="6429"/>
              </a:lnSpc>
              <a:buFont typeface="Arial"/>
              <a:buChar char="•"/>
            </a:pPr>
            <a:r>
              <a:rPr lang="en-US" sz="4592">
                <a:solidFill>
                  <a:srgbClr val="FFFFFF"/>
                </a:solidFill>
                <a:latin typeface="Roboto"/>
              </a:rPr>
              <a:t>Exploits Weeknesses or Trauma</a:t>
            </a:r>
          </a:p>
          <a:p>
            <a:pPr marL="991449" lvl="1" indent="-495724">
              <a:lnSpc>
                <a:spcPts val="6429"/>
              </a:lnSpc>
              <a:buFont typeface="Arial"/>
              <a:buChar char="•"/>
            </a:pPr>
            <a:r>
              <a:rPr lang="en-US" sz="4592">
                <a:solidFill>
                  <a:srgbClr val="FFFFFF"/>
                </a:solidFill>
                <a:latin typeface="Roboto"/>
              </a:rPr>
              <a:t>Designs attacks to keep people from their destiny</a:t>
            </a:r>
          </a:p>
          <a:p>
            <a:pPr marL="991449" lvl="1" indent="-495724" algn="l">
              <a:lnSpc>
                <a:spcPts val="6429"/>
              </a:lnSpc>
              <a:buFont typeface="Arial"/>
              <a:buChar char="•"/>
            </a:pPr>
            <a:r>
              <a:rPr lang="en-US" sz="4592">
                <a:solidFill>
                  <a:srgbClr val="FFFFFF"/>
                </a:solidFill>
                <a:latin typeface="Roboto"/>
              </a:rPr>
              <a:t>Comes through open doors but also squares off for frontal attacks</a:t>
            </a:r>
          </a:p>
        </p:txBody>
      </p:sp>
      <p:sp>
        <p:nvSpPr>
          <p:cNvPr id="3" name="AutoShape 3"/>
          <p:cNvSpPr/>
          <p:nvPr/>
        </p:nvSpPr>
        <p:spPr>
          <a:xfrm>
            <a:off x="13654088" y="-44"/>
            <a:ext cx="19050" cy="10287000"/>
          </a:xfrm>
          <a:prstGeom prst="line">
            <a:avLst/>
          </a:prstGeom>
          <a:ln w="47625" cap="flat">
            <a:solidFill>
              <a:srgbClr val="6E0110"/>
            </a:solidFill>
            <a:prstDash val="solid"/>
            <a:headEnd type="none" w="sm" len="sm"/>
            <a:tailEnd type="none" w="sm" len="sm"/>
          </a:ln>
        </p:spPr>
        <p:txBody>
          <a:bodyPr/>
          <a:lstStyle/>
          <a:p>
            <a:endParaRPr lang="en-US"/>
          </a:p>
        </p:txBody>
      </p:sp>
      <p:grpSp>
        <p:nvGrpSpPr>
          <p:cNvPr id="4" name="Group 4"/>
          <p:cNvGrpSpPr>
            <a:grpSpLocks noChangeAspect="1"/>
          </p:cNvGrpSpPr>
          <p:nvPr/>
        </p:nvGrpSpPr>
        <p:grpSpPr>
          <a:xfrm>
            <a:off x="13505651" y="-99093"/>
            <a:ext cx="7507297" cy="10485098"/>
            <a:chOff x="0" y="0"/>
            <a:chExt cx="8122920" cy="11344910"/>
          </a:xfrm>
        </p:grpSpPr>
        <p:sp>
          <p:nvSpPr>
            <p:cNvPr id="5" name="Freeform 5"/>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blipFill>
              <a:blip r:embed="rId2"/>
              <a:stretch>
                <a:fillRect l="-100422" r="-100422"/>
              </a:stretch>
            </a:blipFill>
          </p:spPr>
          <p:txBody>
            <a:bodyPr/>
            <a:lstStyle/>
            <a:p>
              <a:endParaRPr lang="en-US"/>
            </a:p>
          </p:txBody>
        </p:sp>
        <p:sp>
          <p:nvSpPr>
            <p:cNvPr id="6" name="Freeform 6"/>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blipFill>
              <a:blip r:embed="rId2"/>
              <a:stretch>
                <a:fillRect l="-119508" r="-119508"/>
              </a:stretch>
            </a:blipFill>
          </p:spPr>
          <p:txBody>
            <a:bodyPr/>
            <a:lstStyle/>
            <a:p>
              <a:endParaRPr lang="en-US"/>
            </a:p>
          </p:txBody>
        </p:sp>
        <p:sp>
          <p:nvSpPr>
            <p:cNvPr id="7" name="Freeform 7"/>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blipFill>
              <a:blip r:embed="rId2"/>
              <a:stretch>
                <a:fillRect t="-105125" b="-105125"/>
              </a:stretch>
            </a:blipFill>
          </p:spPr>
          <p:txBody>
            <a:bodyPr/>
            <a:lstStyle/>
            <a:p>
              <a:endParaRPr lang="en-US"/>
            </a:p>
          </p:txBody>
        </p:sp>
        <p:sp>
          <p:nvSpPr>
            <p:cNvPr id="8" name="Freeform 8"/>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3"/>
              <a:stretch>
                <a:fillRect l="-26" r="-26"/>
              </a:stretch>
            </a:blipFill>
          </p:spPr>
          <p:txBody>
            <a:bodyPr/>
            <a:lstStyle/>
            <a:p>
              <a:endParaRPr lang="en-US"/>
            </a:p>
          </p:txBody>
        </p:sp>
      </p:grpSp>
      <p:sp>
        <p:nvSpPr>
          <p:cNvPr id="9" name="TextBox 9"/>
          <p:cNvSpPr txBox="1"/>
          <p:nvPr/>
        </p:nvSpPr>
        <p:spPr>
          <a:xfrm>
            <a:off x="611716" y="6991311"/>
            <a:ext cx="12871388" cy="3508924"/>
          </a:xfrm>
          <a:prstGeom prst="rect">
            <a:avLst/>
          </a:prstGeom>
        </p:spPr>
        <p:txBody>
          <a:bodyPr lIns="0" tIns="0" rIns="0" bIns="0" rtlCol="0" anchor="t">
            <a:spAutoFit/>
          </a:bodyPr>
          <a:lstStyle/>
          <a:p>
            <a:pPr>
              <a:lnSpc>
                <a:spcPts val="5569"/>
              </a:lnSpc>
            </a:pPr>
            <a:r>
              <a:rPr lang="en-US" sz="3978" u="sng" dirty="0">
                <a:solidFill>
                  <a:srgbClr val="FFFFFF"/>
                </a:solidFill>
                <a:latin typeface="Roboto"/>
              </a:rPr>
              <a:t>John 10:10.</a:t>
            </a:r>
          </a:p>
          <a:p>
            <a:pPr>
              <a:lnSpc>
                <a:spcPts val="5569"/>
              </a:lnSpc>
            </a:pPr>
            <a:r>
              <a:rPr lang="en-US" sz="3978" dirty="0">
                <a:solidFill>
                  <a:srgbClr val="FFFFFF"/>
                </a:solidFill>
                <a:latin typeface="Roboto"/>
              </a:rPr>
              <a:t>The thief does not come except to steal, and to kill, and to destroy. I have come that they may have life, and that they may have it more abundantly. NKJV</a:t>
            </a:r>
          </a:p>
          <a:p>
            <a:pPr marL="0" lvl="0" indent="0" algn="l">
              <a:lnSpc>
                <a:spcPts val="5569"/>
              </a:lnSpc>
              <a:spcBef>
                <a:spcPct val="0"/>
              </a:spcBef>
            </a:pPr>
            <a:endParaRPr lang="en-US" sz="3978" dirty="0">
              <a:solidFill>
                <a:srgbClr val="FFFFFF"/>
              </a:solidFill>
              <a:latin typeface="Roboto"/>
            </a:endParaRPr>
          </a:p>
        </p:txBody>
      </p:sp>
      <p:sp>
        <p:nvSpPr>
          <p:cNvPr id="10" name="TextBox 10"/>
          <p:cNvSpPr txBox="1"/>
          <p:nvPr/>
        </p:nvSpPr>
        <p:spPr>
          <a:xfrm>
            <a:off x="611716" y="1007969"/>
            <a:ext cx="13728436" cy="1261491"/>
          </a:xfrm>
          <a:prstGeom prst="rect">
            <a:avLst/>
          </a:prstGeom>
        </p:spPr>
        <p:txBody>
          <a:bodyPr lIns="0" tIns="0" rIns="0" bIns="0" rtlCol="0" anchor="t">
            <a:spAutoFit/>
          </a:bodyPr>
          <a:lstStyle/>
          <a:p>
            <a:pPr>
              <a:lnSpc>
                <a:spcPts val="9312"/>
              </a:lnSpc>
              <a:spcBef>
                <a:spcPct val="0"/>
              </a:spcBef>
            </a:pPr>
            <a:r>
              <a:rPr lang="en-US" sz="9600">
                <a:solidFill>
                  <a:srgbClr val="FFFFFF"/>
                </a:solidFill>
                <a:latin typeface="WC Mano Negra Bold"/>
              </a:rPr>
              <a:t>2. Attack of the Enemy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6747517" cy="10287000"/>
          </a:xfrm>
          <a:custGeom>
            <a:avLst/>
            <a:gdLst/>
            <a:ahLst/>
            <a:cxnLst/>
            <a:rect l="l" t="t" r="r" b="b"/>
            <a:pathLst>
              <a:path w="6747517" h="10287000">
                <a:moveTo>
                  <a:pt x="0" y="0"/>
                </a:moveTo>
                <a:lnTo>
                  <a:pt x="6747517" y="0"/>
                </a:lnTo>
                <a:lnTo>
                  <a:pt x="6747517" y="10287000"/>
                </a:lnTo>
                <a:lnTo>
                  <a:pt x="0" y="10287000"/>
                </a:lnTo>
                <a:lnTo>
                  <a:pt x="0" y="0"/>
                </a:lnTo>
                <a:close/>
              </a:path>
            </a:pathLst>
          </a:custGeom>
          <a:blipFill>
            <a:blip r:embed="rId2"/>
            <a:stretch>
              <a:fillRect l="-882" r="-882"/>
            </a:stretch>
          </a:blipFill>
        </p:spPr>
        <p:txBody>
          <a:bodyPr/>
          <a:lstStyle/>
          <a:p>
            <a:endParaRPr lang="en-US"/>
          </a:p>
        </p:txBody>
      </p:sp>
      <p:sp>
        <p:nvSpPr>
          <p:cNvPr id="3" name="TextBox 3"/>
          <p:cNvSpPr txBox="1"/>
          <p:nvPr/>
        </p:nvSpPr>
        <p:spPr>
          <a:xfrm>
            <a:off x="7006140" y="3305175"/>
            <a:ext cx="11281860" cy="3667125"/>
          </a:xfrm>
          <a:prstGeom prst="rect">
            <a:avLst/>
          </a:prstGeom>
        </p:spPr>
        <p:txBody>
          <a:bodyPr lIns="0" tIns="0" rIns="0" bIns="0" rtlCol="0" anchor="t">
            <a:spAutoFit/>
          </a:bodyPr>
          <a:lstStyle/>
          <a:p>
            <a:pPr algn="ctr">
              <a:lnSpc>
                <a:spcPts val="14400"/>
              </a:lnSpc>
            </a:pPr>
            <a:r>
              <a:rPr lang="en-US" sz="12000">
                <a:solidFill>
                  <a:srgbClr val="FFFFFF"/>
                </a:solidFill>
                <a:latin typeface="WC Mano Negra Bold"/>
              </a:rPr>
              <a:t>Trauma Based</a:t>
            </a:r>
          </a:p>
          <a:p>
            <a:pPr algn="ctr">
              <a:lnSpc>
                <a:spcPts val="14400"/>
              </a:lnSpc>
            </a:pPr>
            <a:r>
              <a:rPr lang="en-US" sz="12000">
                <a:solidFill>
                  <a:srgbClr val="FFFFFF"/>
                </a:solidFill>
                <a:latin typeface="WC Mano Negra Bold"/>
              </a:rPr>
              <a:t>Roots.</a:t>
            </a:r>
          </a:p>
        </p:txBody>
      </p:sp>
      <p:sp>
        <p:nvSpPr>
          <p:cNvPr id="4" name="Freeform 4"/>
          <p:cNvSpPr/>
          <p:nvPr/>
        </p:nvSpPr>
        <p:spPr>
          <a:xfrm>
            <a:off x="11268146" y="7466754"/>
            <a:ext cx="2757848" cy="282679"/>
          </a:xfrm>
          <a:custGeom>
            <a:avLst/>
            <a:gdLst/>
            <a:ahLst/>
            <a:cxnLst/>
            <a:rect l="l" t="t" r="r" b="b"/>
            <a:pathLst>
              <a:path w="2757848" h="282679">
                <a:moveTo>
                  <a:pt x="0" y="0"/>
                </a:moveTo>
                <a:lnTo>
                  <a:pt x="2757848" y="0"/>
                </a:lnTo>
                <a:lnTo>
                  <a:pt x="2757848" y="282679"/>
                </a:lnTo>
                <a:lnTo>
                  <a:pt x="0" y="2826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1268146" y="2536721"/>
            <a:ext cx="2757848" cy="282679"/>
          </a:xfrm>
          <a:custGeom>
            <a:avLst/>
            <a:gdLst/>
            <a:ahLst/>
            <a:cxnLst/>
            <a:rect l="l" t="t" r="r" b="b"/>
            <a:pathLst>
              <a:path w="2757848" h="282679">
                <a:moveTo>
                  <a:pt x="0" y="0"/>
                </a:moveTo>
                <a:lnTo>
                  <a:pt x="2757848" y="0"/>
                </a:lnTo>
                <a:lnTo>
                  <a:pt x="2757848" y="282679"/>
                </a:lnTo>
                <a:lnTo>
                  <a:pt x="0" y="2826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sp>
        <p:nvSpPr>
          <p:cNvPr id="2" name="AutoShape 2"/>
          <p:cNvSpPr/>
          <p:nvPr/>
        </p:nvSpPr>
        <p:spPr>
          <a:xfrm>
            <a:off x="13654088" y="-44"/>
            <a:ext cx="19050" cy="10287000"/>
          </a:xfrm>
          <a:prstGeom prst="line">
            <a:avLst/>
          </a:prstGeom>
          <a:ln w="47625" cap="flat">
            <a:solidFill>
              <a:srgbClr val="6E0110"/>
            </a:solidFill>
            <a:prstDash val="solid"/>
            <a:headEnd type="none" w="sm" len="sm"/>
            <a:tailEnd type="none" w="sm" len="sm"/>
          </a:ln>
        </p:spPr>
        <p:txBody>
          <a:bodyPr/>
          <a:lstStyle/>
          <a:p>
            <a:endParaRPr lang="en-US"/>
          </a:p>
        </p:txBody>
      </p:sp>
      <p:grpSp>
        <p:nvGrpSpPr>
          <p:cNvPr id="3" name="Group 3"/>
          <p:cNvGrpSpPr>
            <a:grpSpLocks noChangeAspect="1"/>
          </p:cNvGrpSpPr>
          <p:nvPr/>
        </p:nvGrpSpPr>
        <p:grpSpPr>
          <a:xfrm>
            <a:off x="13505651" y="-99093"/>
            <a:ext cx="7507297" cy="10485098"/>
            <a:chOff x="0" y="0"/>
            <a:chExt cx="8122920" cy="11344910"/>
          </a:xfrm>
        </p:grpSpPr>
        <p:sp>
          <p:nvSpPr>
            <p:cNvPr id="4" name="Freeform 4"/>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blipFill>
              <a:blip r:embed="rId2"/>
              <a:stretch>
                <a:fillRect l="-76998" r="-76998"/>
              </a:stretch>
            </a:blipFill>
          </p:spPr>
          <p:txBody>
            <a:bodyPr/>
            <a:lstStyle/>
            <a:p>
              <a:endParaRPr lang="en-US"/>
            </a:p>
          </p:txBody>
        </p:sp>
        <p:sp>
          <p:nvSpPr>
            <p:cNvPr id="5" name="Freeform 5"/>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blipFill>
              <a:blip r:embed="rId2"/>
              <a:stretch>
                <a:fillRect l="-93112" r="-93112"/>
              </a:stretch>
            </a:blipFill>
          </p:spPr>
          <p:txBody>
            <a:bodyPr/>
            <a:lstStyle/>
            <a:p>
              <a:endParaRPr lang="en-US"/>
            </a:p>
          </p:txBody>
        </p:sp>
        <p:sp>
          <p:nvSpPr>
            <p:cNvPr id="6" name="Freeform 6"/>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blipFill>
              <a:blip r:embed="rId2"/>
              <a:stretch>
                <a:fillRect t="-133737" b="-133737"/>
              </a:stretch>
            </a:blipFill>
          </p:spPr>
          <p:txBody>
            <a:bodyPr/>
            <a:lstStyle/>
            <a:p>
              <a:endParaRPr lang="en-US"/>
            </a:p>
          </p:txBody>
        </p:sp>
        <p:sp>
          <p:nvSpPr>
            <p:cNvPr id="7" name="Freeform 7"/>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3"/>
              <a:stretch>
                <a:fillRect l="-26" r="-26"/>
              </a:stretch>
            </a:blipFill>
          </p:spPr>
          <p:txBody>
            <a:bodyPr/>
            <a:lstStyle/>
            <a:p>
              <a:endParaRPr lang="en-US"/>
            </a:p>
          </p:txBody>
        </p:sp>
      </p:grpSp>
      <p:sp>
        <p:nvSpPr>
          <p:cNvPr id="8" name="TextBox 8"/>
          <p:cNvSpPr txBox="1"/>
          <p:nvPr/>
        </p:nvSpPr>
        <p:spPr>
          <a:xfrm>
            <a:off x="611716" y="2993175"/>
            <a:ext cx="12871388" cy="4213774"/>
          </a:xfrm>
          <a:prstGeom prst="rect">
            <a:avLst/>
          </a:prstGeom>
        </p:spPr>
        <p:txBody>
          <a:bodyPr lIns="0" tIns="0" rIns="0" bIns="0" rtlCol="0" anchor="t">
            <a:spAutoFit/>
          </a:bodyPr>
          <a:lstStyle/>
          <a:p>
            <a:pPr>
              <a:lnSpc>
                <a:spcPts val="5569"/>
              </a:lnSpc>
            </a:pPr>
            <a:r>
              <a:rPr lang="en-US" sz="3978" u="sng" dirty="0">
                <a:solidFill>
                  <a:srgbClr val="FFFFFF"/>
                </a:solidFill>
                <a:latin typeface="Roboto"/>
              </a:rPr>
              <a:t>John 5:14</a:t>
            </a:r>
          </a:p>
          <a:p>
            <a:pPr>
              <a:lnSpc>
                <a:spcPts val="5569"/>
              </a:lnSpc>
            </a:pPr>
            <a:r>
              <a:rPr lang="en-US" sz="3978" dirty="0">
                <a:solidFill>
                  <a:srgbClr val="FFFFFF"/>
                </a:solidFill>
                <a:latin typeface="Roboto"/>
              </a:rPr>
              <a:t>Afterward Jesus found him in the temple, and said to him, “See, you have been made well. Sin no more, lest a worse thing come upon you.” NKJV</a:t>
            </a:r>
            <a:endParaRPr lang="en-US" sz="3978" dirty="0">
              <a:solidFill>
                <a:srgbClr val="FFFFFF"/>
              </a:solidFill>
              <a:latin typeface="Roboto"/>
              <a:hlinkClick r:id="rId4" tooltip="https://www.biblegateway.com/passage/?search=Galatians%206%3A8&amp;version=NKJV"/>
            </a:endParaRPr>
          </a:p>
          <a:p>
            <a:pPr>
              <a:lnSpc>
                <a:spcPts val="5569"/>
              </a:lnSpc>
            </a:pPr>
            <a:endParaRPr lang="en-US" sz="3978" dirty="0">
              <a:solidFill>
                <a:srgbClr val="FFFFFF"/>
              </a:solidFill>
              <a:latin typeface="Roboto"/>
              <a:hlinkClick r:id="rId4" tooltip="https://www.biblegateway.com/passage/?search=Galatians%206%3A8&amp;version=NKJV"/>
            </a:endParaRPr>
          </a:p>
          <a:p>
            <a:pPr marL="0" lvl="0" indent="0" algn="l">
              <a:lnSpc>
                <a:spcPts val="5569"/>
              </a:lnSpc>
              <a:spcBef>
                <a:spcPct val="0"/>
              </a:spcBef>
            </a:pPr>
            <a:endParaRPr lang="en-US" sz="3978" dirty="0">
              <a:solidFill>
                <a:srgbClr val="FFFFFF"/>
              </a:solidFill>
              <a:latin typeface="Roboto"/>
              <a:hlinkClick r:id="rId4" tooltip="https://www.biblegateway.com/passage/?search=Galatians%206%3A8&amp;version=NKJV"/>
            </a:endParaRPr>
          </a:p>
        </p:txBody>
      </p:sp>
      <p:sp>
        <p:nvSpPr>
          <p:cNvPr id="9" name="TextBox 9"/>
          <p:cNvSpPr txBox="1"/>
          <p:nvPr/>
        </p:nvSpPr>
        <p:spPr>
          <a:xfrm>
            <a:off x="611716" y="1007969"/>
            <a:ext cx="13728436" cy="1261491"/>
          </a:xfrm>
          <a:prstGeom prst="rect">
            <a:avLst/>
          </a:prstGeom>
        </p:spPr>
        <p:txBody>
          <a:bodyPr lIns="0" tIns="0" rIns="0" bIns="0" rtlCol="0" anchor="t">
            <a:spAutoFit/>
          </a:bodyPr>
          <a:lstStyle/>
          <a:p>
            <a:pPr>
              <a:lnSpc>
                <a:spcPts val="9312"/>
              </a:lnSpc>
              <a:spcBef>
                <a:spcPct val="0"/>
              </a:spcBef>
            </a:pPr>
            <a:r>
              <a:rPr lang="en-US" sz="9600">
                <a:solidFill>
                  <a:srgbClr val="FFFFFF"/>
                </a:solidFill>
                <a:latin typeface="WC Mano Negra Bold"/>
              </a:rPr>
              <a:t>3. Through Sin</a:t>
            </a:r>
          </a:p>
        </p:txBody>
      </p:sp>
      <p:sp>
        <p:nvSpPr>
          <p:cNvPr id="10" name="TextBox 10"/>
          <p:cNvSpPr txBox="1"/>
          <p:nvPr/>
        </p:nvSpPr>
        <p:spPr>
          <a:xfrm>
            <a:off x="611716" y="6515629"/>
            <a:ext cx="12871388" cy="3508924"/>
          </a:xfrm>
          <a:prstGeom prst="rect">
            <a:avLst/>
          </a:prstGeom>
        </p:spPr>
        <p:txBody>
          <a:bodyPr lIns="0" tIns="0" rIns="0" bIns="0" rtlCol="0" anchor="t">
            <a:spAutoFit/>
          </a:bodyPr>
          <a:lstStyle/>
          <a:p>
            <a:pPr>
              <a:lnSpc>
                <a:spcPts val="5569"/>
              </a:lnSpc>
            </a:pPr>
            <a:r>
              <a:rPr lang="en-US" sz="3978" u="sng" dirty="0">
                <a:solidFill>
                  <a:srgbClr val="FFFFFF"/>
                </a:solidFill>
                <a:latin typeface="Roboto"/>
              </a:rPr>
              <a:t>Romans 6:23</a:t>
            </a:r>
          </a:p>
          <a:p>
            <a:pPr>
              <a:lnSpc>
                <a:spcPts val="5569"/>
              </a:lnSpc>
            </a:pPr>
            <a:r>
              <a:rPr lang="en-US" sz="3978" dirty="0">
                <a:solidFill>
                  <a:srgbClr val="FFFFFF"/>
                </a:solidFill>
                <a:latin typeface="Roboto"/>
              </a:rPr>
              <a:t>For the wages of sin is death, but the gift of God is eternal life in Christ Jesus our Lord. NKJV</a:t>
            </a:r>
            <a:endParaRPr lang="en-US" sz="3978" dirty="0">
              <a:solidFill>
                <a:srgbClr val="FFFFFF"/>
              </a:solidFill>
              <a:latin typeface="Roboto"/>
              <a:hlinkClick r:id="rId4" tooltip="https://www.biblegateway.com/passage/?search=Galatians%206%3A8&amp;version=NKJV"/>
            </a:endParaRPr>
          </a:p>
          <a:p>
            <a:pPr>
              <a:lnSpc>
                <a:spcPts val="5569"/>
              </a:lnSpc>
            </a:pPr>
            <a:endParaRPr lang="en-US" sz="3978" dirty="0">
              <a:solidFill>
                <a:srgbClr val="FFFFFF"/>
              </a:solidFill>
              <a:latin typeface="Roboto"/>
              <a:hlinkClick r:id="rId4" tooltip="https://www.biblegateway.com/passage/?search=Galatians%206%3A8&amp;version=NKJV"/>
            </a:endParaRPr>
          </a:p>
          <a:p>
            <a:pPr marL="0" lvl="0" indent="0" algn="l">
              <a:lnSpc>
                <a:spcPts val="5569"/>
              </a:lnSpc>
              <a:spcBef>
                <a:spcPct val="0"/>
              </a:spcBef>
            </a:pPr>
            <a:endParaRPr lang="en-US" sz="3978" dirty="0">
              <a:solidFill>
                <a:srgbClr val="FFFFFF"/>
              </a:solidFill>
              <a:latin typeface="Roboto"/>
              <a:hlinkClick r:id="rId4" tooltip="https://www.biblegateway.com/passage/?search=Galatians%206%3A8&amp;version=NKJV"/>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129156" y="1353188"/>
            <a:ext cx="16029688" cy="1230676"/>
          </a:xfrm>
          <a:prstGeom prst="rect">
            <a:avLst/>
          </a:prstGeom>
        </p:spPr>
        <p:txBody>
          <a:bodyPr lIns="0" tIns="0" rIns="0" bIns="0" rtlCol="0" anchor="t">
            <a:spAutoFit/>
          </a:bodyPr>
          <a:lstStyle/>
          <a:p>
            <a:pPr marL="0" lvl="0" indent="0" algn="ctr">
              <a:lnSpc>
                <a:spcPts val="9482"/>
              </a:lnSpc>
            </a:pPr>
            <a:r>
              <a:rPr lang="en-US" sz="8620">
                <a:solidFill>
                  <a:srgbClr val="FFFFFF"/>
                </a:solidFill>
                <a:latin typeface="Roboto Bold"/>
              </a:rPr>
              <a:t>Note on SIN</a:t>
            </a:r>
          </a:p>
        </p:txBody>
      </p:sp>
      <p:sp>
        <p:nvSpPr>
          <p:cNvPr id="3" name="TextBox 3"/>
          <p:cNvSpPr txBox="1"/>
          <p:nvPr/>
        </p:nvSpPr>
        <p:spPr>
          <a:xfrm>
            <a:off x="1229612" y="2460039"/>
            <a:ext cx="16029688" cy="3109596"/>
          </a:xfrm>
          <a:prstGeom prst="rect">
            <a:avLst/>
          </a:prstGeom>
        </p:spPr>
        <p:txBody>
          <a:bodyPr lIns="0" tIns="0" rIns="0" bIns="0" rtlCol="0" anchor="t">
            <a:spAutoFit/>
          </a:bodyPr>
          <a:lstStyle/>
          <a:p>
            <a:pPr algn="ctr">
              <a:lnSpc>
                <a:spcPts val="9379"/>
              </a:lnSpc>
            </a:pPr>
            <a:r>
              <a:rPr lang="en-US" sz="6699">
                <a:solidFill>
                  <a:srgbClr val="FFFFFF"/>
                </a:solidFill>
                <a:latin typeface="WC Mano Negra Bold"/>
              </a:rPr>
              <a:t>Confession and Healing go Together</a:t>
            </a:r>
          </a:p>
          <a:p>
            <a:pPr>
              <a:lnSpc>
                <a:spcPts val="9379"/>
              </a:lnSpc>
            </a:pPr>
            <a:endParaRPr lang="en-US" sz="6699">
              <a:solidFill>
                <a:srgbClr val="FFFFFF"/>
              </a:solidFill>
              <a:latin typeface="WC Mano Negra Bold"/>
            </a:endParaRPr>
          </a:p>
          <a:p>
            <a:pPr>
              <a:lnSpc>
                <a:spcPts val="5879"/>
              </a:lnSpc>
            </a:pPr>
            <a:endParaRPr lang="en-US" sz="6699">
              <a:solidFill>
                <a:srgbClr val="FFFFFF"/>
              </a:solidFill>
              <a:latin typeface="WC Mano Negra Bold"/>
            </a:endParaRPr>
          </a:p>
        </p:txBody>
      </p:sp>
      <p:sp>
        <p:nvSpPr>
          <p:cNvPr id="4" name="TextBox 4"/>
          <p:cNvSpPr txBox="1"/>
          <p:nvPr/>
        </p:nvSpPr>
        <p:spPr>
          <a:xfrm>
            <a:off x="846336" y="3477366"/>
            <a:ext cx="16312508" cy="6656070"/>
          </a:xfrm>
          <a:prstGeom prst="rect">
            <a:avLst/>
          </a:prstGeom>
        </p:spPr>
        <p:txBody>
          <a:bodyPr lIns="0" tIns="0" rIns="0" bIns="0" rtlCol="0" anchor="t">
            <a:spAutoFit/>
          </a:bodyPr>
          <a:lstStyle/>
          <a:p>
            <a:pPr algn="ctr">
              <a:lnSpc>
                <a:spcPts val="5880"/>
              </a:lnSpc>
            </a:pPr>
            <a:endParaRPr/>
          </a:p>
          <a:p>
            <a:pPr algn="ctr">
              <a:lnSpc>
                <a:spcPts val="5880"/>
              </a:lnSpc>
            </a:pPr>
            <a:r>
              <a:rPr lang="en-US" sz="4200">
                <a:solidFill>
                  <a:srgbClr val="FFFFFF"/>
                </a:solidFill>
                <a:latin typeface="Canva Sans"/>
              </a:rPr>
              <a:t>James 5:15-17</a:t>
            </a:r>
          </a:p>
          <a:p>
            <a:pPr algn="ctr">
              <a:lnSpc>
                <a:spcPts val="5880"/>
              </a:lnSpc>
            </a:pPr>
            <a:endParaRPr lang="en-US" sz="4200">
              <a:solidFill>
                <a:srgbClr val="FFFFFF"/>
              </a:solidFill>
              <a:latin typeface="Canva Sans"/>
            </a:endParaRPr>
          </a:p>
          <a:p>
            <a:pPr algn="ctr">
              <a:lnSpc>
                <a:spcPts val="5880"/>
              </a:lnSpc>
            </a:pPr>
            <a:r>
              <a:rPr lang="en-US" sz="4200">
                <a:solidFill>
                  <a:srgbClr val="FFFFFF"/>
                </a:solidFill>
                <a:latin typeface="Canva Sans"/>
              </a:rPr>
              <a:t>15 And the prayer of faith will save the sick, and the Lord will raise him up. And if he has committed sins, he will be forgiven. 16 </a:t>
            </a:r>
            <a:r>
              <a:rPr lang="en-US" sz="4200">
                <a:solidFill>
                  <a:srgbClr val="FF3131"/>
                </a:solidFill>
                <a:latin typeface="Canva Sans Bold"/>
              </a:rPr>
              <a:t>Confess your trespasses to one another, and pray for one another, that you may be healed</a:t>
            </a:r>
            <a:r>
              <a:rPr lang="en-US" sz="4200">
                <a:solidFill>
                  <a:srgbClr val="FFFFFF"/>
                </a:solidFill>
                <a:latin typeface="Canva Sans"/>
              </a:rPr>
              <a:t>. The effective, fervent prayer of a righteous man avails much. NKJV</a:t>
            </a:r>
          </a:p>
          <a:p>
            <a:pPr algn="ctr">
              <a:lnSpc>
                <a:spcPts val="5880"/>
              </a:lnSpc>
            </a:pPr>
            <a:endParaRPr lang="en-US" sz="4200">
              <a:solidFill>
                <a:srgbClr val="FFFFFF"/>
              </a:solidFill>
              <a:latin typeface="Canva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sp>
        <p:nvSpPr>
          <p:cNvPr id="2" name="AutoShape 2"/>
          <p:cNvSpPr/>
          <p:nvPr/>
        </p:nvSpPr>
        <p:spPr>
          <a:xfrm>
            <a:off x="13654088" y="-44"/>
            <a:ext cx="19050" cy="10287000"/>
          </a:xfrm>
          <a:prstGeom prst="line">
            <a:avLst/>
          </a:prstGeom>
          <a:ln w="47625" cap="flat">
            <a:solidFill>
              <a:srgbClr val="6E0110"/>
            </a:solidFill>
            <a:prstDash val="solid"/>
            <a:headEnd type="none" w="sm" len="sm"/>
            <a:tailEnd type="none" w="sm" len="sm"/>
          </a:ln>
        </p:spPr>
        <p:txBody>
          <a:bodyPr/>
          <a:lstStyle/>
          <a:p>
            <a:endParaRPr lang="en-US"/>
          </a:p>
        </p:txBody>
      </p:sp>
      <p:grpSp>
        <p:nvGrpSpPr>
          <p:cNvPr id="3" name="Group 3"/>
          <p:cNvGrpSpPr>
            <a:grpSpLocks noChangeAspect="1"/>
          </p:cNvGrpSpPr>
          <p:nvPr/>
        </p:nvGrpSpPr>
        <p:grpSpPr>
          <a:xfrm>
            <a:off x="13505651" y="-99093"/>
            <a:ext cx="7507297" cy="10485098"/>
            <a:chOff x="0" y="0"/>
            <a:chExt cx="8122920" cy="11344910"/>
          </a:xfrm>
        </p:grpSpPr>
        <p:sp>
          <p:nvSpPr>
            <p:cNvPr id="4" name="Freeform 4"/>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blipFill>
              <a:blip r:embed="rId2"/>
              <a:stretch>
                <a:fillRect l="-76918" r="-76918"/>
              </a:stretch>
            </a:blipFill>
          </p:spPr>
          <p:txBody>
            <a:bodyPr/>
            <a:lstStyle/>
            <a:p>
              <a:endParaRPr lang="en-US"/>
            </a:p>
          </p:txBody>
        </p:sp>
        <p:sp>
          <p:nvSpPr>
            <p:cNvPr id="5" name="Freeform 5"/>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blipFill>
              <a:blip r:embed="rId3"/>
              <a:stretch>
                <a:fillRect l="-182803" r="-3152"/>
              </a:stretch>
            </a:blipFill>
          </p:spPr>
          <p:txBody>
            <a:bodyPr/>
            <a:lstStyle/>
            <a:p>
              <a:endParaRPr lang="en-US"/>
            </a:p>
          </p:txBody>
        </p:sp>
        <p:sp>
          <p:nvSpPr>
            <p:cNvPr id="6" name="Freeform 6"/>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blipFill>
              <a:blip r:embed="rId2"/>
              <a:stretch>
                <a:fillRect t="-133852" b="-133852"/>
              </a:stretch>
            </a:blipFill>
          </p:spPr>
          <p:txBody>
            <a:bodyPr/>
            <a:lstStyle/>
            <a:p>
              <a:endParaRPr lang="en-US"/>
            </a:p>
          </p:txBody>
        </p:sp>
        <p:sp>
          <p:nvSpPr>
            <p:cNvPr id="7" name="Freeform 7"/>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4"/>
              <a:stretch>
                <a:fillRect l="-26" r="-26"/>
              </a:stretch>
            </a:blipFill>
          </p:spPr>
          <p:txBody>
            <a:bodyPr/>
            <a:lstStyle/>
            <a:p>
              <a:endParaRPr lang="en-US"/>
            </a:p>
          </p:txBody>
        </p:sp>
      </p:grpSp>
      <p:sp>
        <p:nvSpPr>
          <p:cNvPr id="8" name="TextBox 8"/>
          <p:cNvSpPr txBox="1"/>
          <p:nvPr/>
        </p:nvSpPr>
        <p:spPr>
          <a:xfrm>
            <a:off x="611716" y="1007969"/>
            <a:ext cx="13728436" cy="2442591"/>
          </a:xfrm>
          <a:prstGeom prst="rect">
            <a:avLst/>
          </a:prstGeom>
        </p:spPr>
        <p:txBody>
          <a:bodyPr lIns="0" tIns="0" rIns="0" bIns="0" rtlCol="0" anchor="t">
            <a:spAutoFit/>
          </a:bodyPr>
          <a:lstStyle/>
          <a:p>
            <a:pPr>
              <a:lnSpc>
                <a:spcPts val="9312"/>
              </a:lnSpc>
              <a:spcBef>
                <a:spcPct val="0"/>
              </a:spcBef>
            </a:pPr>
            <a:r>
              <a:rPr lang="en-US" sz="9600">
                <a:solidFill>
                  <a:srgbClr val="FFFFFF"/>
                </a:solidFill>
                <a:latin typeface="WC Mano Negra Bold"/>
              </a:rPr>
              <a:t>4. By Taking Communion Unworthily</a:t>
            </a:r>
          </a:p>
        </p:txBody>
      </p:sp>
      <p:sp>
        <p:nvSpPr>
          <p:cNvPr id="9" name="TextBox 9"/>
          <p:cNvSpPr txBox="1"/>
          <p:nvPr/>
        </p:nvSpPr>
        <p:spPr>
          <a:xfrm>
            <a:off x="611716" y="4762531"/>
            <a:ext cx="12871388" cy="5623474"/>
          </a:xfrm>
          <a:prstGeom prst="rect">
            <a:avLst/>
          </a:prstGeom>
        </p:spPr>
        <p:txBody>
          <a:bodyPr lIns="0" tIns="0" rIns="0" bIns="0" rtlCol="0" anchor="t">
            <a:spAutoFit/>
          </a:bodyPr>
          <a:lstStyle/>
          <a:p>
            <a:pPr>
              <a:lnSpc>
                <a:spcPts val="5569"/>
              </a:lnSpc>
            </a:pPr>
            <a:r>
              <a:rPr lang="en-US" sz="3978" u="sng">
                <a:solidFill>
                  <a:srgbClr val="FFFFFF"/>
                </a:solidFill>
                <a:latin typeface="Roboto"/>
              </a:rPr>
              <a:t>1 Corinthians 11:29-30</a:t>
            </a:r>
          </a:p>
          <a:p>
            <a:pPr>
              <a:lnSpc>
                <a:spcPts val="5569"/>
              </a:lnSpc>
            </a:pPr>
            <a:r>
              <a:rPr lang="en-US" sz="3978">
                <a:solidFill>
                  <a:srgbClr val="FFFFFF"/>
                </a:solidFill>
                <a:latin typeface="Roboto"/>
              </a:rPr>
              <a:t>For he who eats and drinks in an unworthy manner eats and drinks judgment to himself, not discerning the Lord’s body. 30 For this reason many are weak and sick among you, and many sleep. NKJV</a:t>
            </a:r>
          </a:p>
          <a:p>
            <a:pPr>
              <a:lnSpc>
                <a:spcPts val="5569"/>
              </a:lnSpc>
            </a:pPr>
            <a:endParaRPr lang="en-US" sz="3978">
              <a:solidFill>
                <a:srgbClr val="FFFFFF"/>
              </a:solidFill>
              <a:latin typeface="Roboto"/>
            </a:endParaRPr>
          </a:p>
          <a:p>
            <a:pPr>
              <a:lnSpc>
                <a:spcPts val="5569"/>
              </a:lnSpc>
            </a:pPr>
            <a:endParaRPr lang="en-US" sz="3978">
              <a:solidFill>
                <a:srgbClr val="FFFFFF"/>
              </a:solidFill>
              <a:latin typeface="Roboto"/>
            </a:endParaRPr>
          </a:p>
          <a:p>
            <a:pPr marL="0" lvl="0" indent="0" algn="l">
              <a:lnSpc>
                <a:spcPts val="5569"/>
              </a:lnSpc>
              <a:spcBef>
                <a:spcPct val="0"/>
              </a:spcBef>
            </a:pPr>
            <a:endParaRPr lang="en-US" sz="3978">
              <a:solidFill>
                <a:srgbClr val="FFFFFF"/>
              </a:solidFill>
              <a:latin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129156" y="754491"/>
            <a:ext cx="16029688" cy="2428069"/>
          </a:xfrm>
          <a:prstGeom prst="rect">
            <a:avLst/>
          </a:prstGeom>
        </p:spPr>
        <p:txBody>
          <a:bodyPr lIns="0" tIns="0" rIns="0" bIns="0" rtlCol="0" anchor="t">
            <a:spAutoFit/>
          </a:bodyPr>
          <a:lstStyle/>
          <a:p>
            <a:pPr marL="0" lvl="0" indent="0" algn="ctr">
              <a:lnSpc>
                <a:spcPts val="9482"/>
              </a:lnSpc>
            </a:pPr>
            <a:r>
              <a:rPr lang="en-US" sz="8620">
                <a:solidFill>
                  <a:srgbClr val="FFFFFF"/>
                </a:solidFill>
                <a:latin typeface="Roboto Bold"/>
              </a:rPr>
              <a:t>Note on Communion Unworthily?</a:t>
            </a:r>
          </a:p>
        </p:txBody>
      </p:sp>
      <p:sp>
        <p:nvSpPr>
          <p:cNvPr id="3" name="TextBox 3"/>
          <p:cNvSpPr txBox="1"/>
          <p:nvPr/>
        </p:nvSpPr>
        <p:spPr>
          <a:xfrm>
            <a:off x="1229612" y="3227856"/>
            <a:ext cx="16029688" cy="3109596"/>
          </a:xfrm>
          <a:prstGeom prst="rect">
            <a:avLst/>
          </a:prstGeom>
        </p:spPr>
        <p:txBody>
          <a:bodyPr lIns="0" tIns="0" rIns="0" bIns="0" rtlCol="0" anchor="t">
            <a:spAutoFit/>
          </a:bodyPr>
          <a:lstStyle/>
          <a:p>
            <a:pPr algn="ctr">
              <a:lnSpc>
                <a:spcPts val="9379"/>
              </a:lnSpc>
            </a:pPr>
            <a:r>
              <a:rPr lang="en-US" sz="6699">
                <a:solidFill>
                  <a:srgbClr val="FFFFFF"/>
                </a:solidFill>
                <a:latin typeface="WC Mano Negra Bold"/>
              </a:rPr>
              <a:t>How were they taking it unworthily?</a:t>
            </a:r>
          </a:p>
          <a:p>
            <a:pPr>
              <a:lnSpc>
                <a:spcPts val="9379"/>
              </a:lnSpc>
            </a:pPr>
            <a:endParaRPr lang="en-US" sz="6699">
              <a:solidFill>
                <a:srgbClr val="FFFFFF"/>
              </a:solidFill>
              <a:latin typeface="WC Mano Negra Bold"/>
            </a:endParaRPr>
          </a:p>
          <a:p>
            <a:pPr>
              <a:lnSpc>
                <a:spcPts val="5879"/>
              </a:lnSpc>
            </a:pPr>
            <a:endParaRPr lang="en-US" sz="6699">
              <a:solidFill>
                <a:srgbClr val="FFFFFF"/>
              </a:solidFill>
              <a:latin typeface="WC Mano Negra Bold"/>
            </a:endParaRPr>
          </a:p>
        </p:txBody>
      </p:sp>
      <p:sp>
        <p:nvSpPr>
          <p:cNvPr id="4" name="TextBox 4"/>
          <p:cNvSpPr txBox="1"/>
          <p:nvPr/>
        </p:nvSpPr>
        <p:spPr>
          <a:xfrm>
            <a:off x="8678076" y="4768367"/>
            <a:ext cx="9138897" cy="4427220"/>
          </a:xfrm>
          <a:prstGeom prst="rect">
            <a:avLst/>
          </a:prstGeom>
        </p:spPr>
        <p:txBody>
          <a:bodyPr lIns="0" tIns="0" rIns="0" bIns="0" rtlCol="0" anchor="t">
            <a:spAutoFit/>
          </a:bodyPr>
          <a:lstStyle/>
          <a:p>
            <a:pPr algn="ctr">
              <a:lnSpc>
                <a:spcPts val="5880"/>
              </a:lnSpc>
            </a:pPr>
            <a:endParaRPr/>
          </a:p>
          <a:p>
            <a:pPr marL="906780" lvl="1" indent="-453390">
              <a:lnSpc>
                <a:spcPts val="5880"/>
              </a:lnSpc>
              <a:buFont typeface="Arial"/>
              <a:buChar char="•"/>
            </a:pPr>
            <a:r>
              <a:rPr lang="en-US" sz="4200">
                <a:solidFill>
                  <a:srgbClr val="FFFFFF"/>
                </a:solidFill>
                <a:latin typeface="Canva Sans"/>
              </a:rPr>
              <a:t>Causing Devisions by:</a:t>
            </a:r>
          </a:p>
          <a:p>
            <a:pPr marL="1813560" lvl="2" indent="-604520">
              <a:lnSpc>
                <a:spcPts val="5880"/>
              </a:lnSpc>
              <a:buFont typeface="Arial"/>
              <a:buChar char="•"/>
            </a:pPr>
            <a:r>
              <a:rPr lang="en-US" sz="4200">
                <a:solidFill>
                  <a:srgbClr val="FFFFFF"/>
                </a:solidFill>
                <a:latin typeface="Canva Sans"/>
              </a:rPr>
              <a:t>Shaming the poor people!</a:t>
            </a:r>
          </a:p>
          <a:p>
            <a:pPr marL="1813560" lvl="2" indent="-604520">
              <a:lnSpc>
                <a:spcPts val="5880"/>
              </a:lnSpc>
              <a:buFont typeface="Arial"/>
              <a:buChar char="•"/>
            </a:pPr>
            <a:r>
              <a:rPr lang="en-US" sz="4200">
                <a:solidFill>
                  <a:srgbClr val="FFFFFF"/>
                </a:solidFill>
                <a:latin typeface="Canva Sans"/>
              </a:rPr>
              <a:t>Being DRUNK</a:t>
            </a:r>
          </a:p>
          <a:p>
            <a:pPr marL="1813560" lvl="2" indent="-604520">
              <a:lnSpc>
                <a:spcPts val="5880"/>
              </a:lnSpc>
              <a:buFont typeface="Arial"/>
              <a:buChar char="•"/>
            </a:pPr>
            <a:r>
              <a:rPr lang="en-US" sz="4200">
                <a:solidFill>
                  <a:srgbClr val="FFFFFF"/>
                </a:solidFill>
                <a:latin typeface="Canva Sans"/>
              </a:rPr>
              <a:t>Greedy/Gluttonous</a:t>
            </a:r>
          </a:p>
          <a:p>
            <a:pPr algn="ctr">
              <a:lnSpc>
                <a:spcPts val="5880"/>
              </a:lnSpc>
            </a:pPr>
            <a:endParaRPr lang="en-US" sz="4200">
              <a:solidFill>
                <a:srgbClr val="FFFFFF"/>
              </a:solidFill>
              <a:latin typeface="Canva Sans"/>
            </a:endParaRPr>
          </a:p>
        </p:txBody>
      </p:sp>
      <p:sp>
        <p:nvSpPr>
          <p:cNvPr id="5" name="TextBox 5"/>
          <p:cNvSpPr txBox="1"/>
          <p:nvPr/>
        </p:nvSpPr>
        <p:spPr>
          <a:xfrm>
            <a:off x="880172" y="6242202"/>
            <a:ext cx="6976467" cy="887095"/>
          </a:xfrm>
          <a:prstGeom prst="rect">
            <a:avLst/>
          </a:prstGeom>
        </p:spPr>
        <p:txBody>
          <a:bodyPr lIns="0" tIns="0" rIns="0" bIns="0" rtlCol="0" anchor="t">
            <a:spAutoFit/>
          </a:bodyPr>
          <a:lstStyle/>
          <a:p>
            <a:pPr algn="ctr">
              <a:lnSpc>
                <a:spcPts val="7279"/>
              </a:lnSpc>
            </a:pPr>
            <a:r>
              <a:rPr lang="en-US" sz="5199">
                <a:solidFill>
                  <a:srgbClr val="FFFFFF"/>
                </a:solidFill>
                <a:latin typeface="Canva Sans Bold"/>
              </a:rPr>
              <a:t>1 Corinthians 11:17-22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sp>
        <p:nvSpPr>
          <p:cNvPr id="2" name="AutoShape 2"/>
          <p:cNvSpPr/>
          <p:nvPr/>
        </p:nvSpPr>
        <p:spPr>
          <a:xfrm>
            <a:off x="13654088" y="-44"/>
            <a:ext cx="19050" cy="10287000"/>
          </a:xfrm>
          <a:prstGeom prst="line">
            <a:avLst/>
          </a:prstGeom>
          <a:ln w="47625" cap="flat">
            <a:solidFill>
              <a:srgbClr val="6E0110"/>
            </a:solidFill>
            <a:prstDash val="solid"/>
            <a:headEnd type="none" w="sm" len="sm"/>
            <a:tailEnd type="none" w="sm" len="sm"/>
          </a:ln>
        </p:spPr>
        <p:txBody>
          <a:bodyPr/>
          <a:lstStyle/>
          <a:p>
            <a:endParaRPr lang="en-US"/>
          </a:p>
        </p:txBody>
      </p:sp>
      <p:grpSp>
        <p:nvGrpSpPr>
          <p:cNvPr id="3" name="Group 3"/>
          <p:cNvGrpSpPr>
            <a:grpSpLocks noChangeAspect="1"/>
          </p:cNvGrpSpPr>
          <p:nvPr/>
        </p:nvGrpSpPr>
        <p:grpSpPr>
          <a:xfrm>
            <a:off x="13505651" y="-99093"/>
            <a:ext cx="7507297" cy="10485098"/>
            <a:chOff x="0" y="0"/>
            <a:chExt cx="8122920" cy="11344910"/>
          </a:xfrm>
        </p:grpSpPr>
        <p:sp>
          <p:nvSpPr>
            <p:cNvPr id="4" name="Freeform 4"/>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blipFill>
              <a:blip r:embed="rId2"/>
              <a:stretch>
                <a:fillRect l="-76918" r="-76918"/>
              </a:stretch>
            </a:blipFill>
          </p:spPr>
          <p:txBody>
            <a:bodyPr/>
            <a:lstStyle/>
            <a:p>
              <a:endParaRPr lang="en-US"/>
            </a:p>
          </p:txBody>
        </p:sp>
        <p:sp>
          <p:nvSpPr>
            <p:cNvPr id="5" name="Freeform 5"/>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blipFill>
              <a:blip r:embed="rId3"/>
              <a:stretch>
                <a:fillRect l="-182803" r="-3152"/>
              </a:stretch>
            </a:blipFill>
          </p:spPr>
          <p:txBody>
            <a:bodyPr/>
            <a:lstStyle/>
            <a:p>
              <a:endParaRPr lang="en-US"/>
            </a:p>
          </p:txBody>
        </p:sp>
        <p:sp>
          <p:nvSpPr>
            <p:cNvPr id="6" name="Freeform 6"/>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blipFill>
              <a:blip r:embed="rId2"/>
              <a:stretch>
                <a:fillRect t="-133852" b="-133852"/>
              </a:stretch>
            </a:blipFill>
          </p:spPr>
          <p:txBody>
            <a:bodyPr/>
            <a:lstStyle/>
            <a:p>
              <a:endParaRPr lang="en-US"/>
            </a:p>
          </p:txBody>
        </p:sp>
        <p:sp>
          <p:nvSpPr>
            <p:cNvPr id="7" name="Freeform 7"/>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4"/>
              <a:stretch>
                <a:fillRect l="-26" r="-26"/>
              </a:stretch>
            </a:blipFill>
          </p:spPr>
          <p:txBody>
            <a:bodyPr/>
            <a:lstStyle/>
            <a:p>
              <a:endParaRPr lang="en-US"/>
            </a:p>
          </p:txBody>
        </p:sp>
      </p:grpSp>
      <p:sp>
        <p:nvSpPr>
          <p:cNvPr id="8" name="TextBox 8"/>
          <p:cNvSpPr txBox="1"/>
          <p:nvPr/>
        </p:nvSpPr>
        <p:spPr>
          <a:xfrm>
            <a:off x="388925" y="3488608"/>
            <a:ext cx="12871388" cy="6328324"/>
          </a:xfrm>
          <a:prstGeom prst="rect">
            <a:avLst/>
          </a:prstGeom>
        </p:spPr>
        <p:txBody>
          <a:bodyPr lIns="0" tIns="0" rIns="0" bIns="0" rtlCol="0" anchor="t">
            <a:spAutoFit/>
          </a:bodyPr>
          <a:lstStyle/>
          <a:p>
            <a:pPr>
              <a:lnSpc>
                <a:spcPts val="5569"/>
              </a:lnSpc>
            </a:pPr>
            <a:r>
              <a:rPr lang="en-US" sz="3978" u="sng" dirty="0">
                <a:solidFill>
                  <a:srgbClr val="FFFFFF"/>
                </a:solidFill>
                <a:latin typeface="Roboto"/>
              </a:rPr>
              <a:t>James 3:14-16</a:t>
            </a:r>
          </a:p>
          <a:p>
            <a:pPr>
              <a:lnSpc>
                <a:spcPts val="5569"/>
              </a:lnSpc>
            </a:pPr>
            <a:r>
              <a:rPr lang="en-US" sz="3978" dirty="0">
                <a:solidFill>
                  <a:srgbClr val="FFFFFF"/>
                </a:solidFill>
                <a:latin typeface="Roboto"/>
              </a:rPr>
              <a:t>But if you have bitter envy and self-seeking in your hearts, do not boast and lie against the truth. 15 This wisdom does not descend from above, but is earthly, sensual, demonic. 16 For where envy and self-seeking exist, confusion and every evil thing are there. NKJV</a:t>
            </a:r>
          </a:p>
          <a:p>
            <a:pPr>
              <a:lnSpc>
                <a:spcPts val="5569"/>
              </a:lnSpc>
            </a:pPr>
            <a:endParaRPr lang="en-US" sz="3978" dirty="0">
              <a:solidFill>
                <a:srgbClr val="FFFFFF"/>
              </a:solidFill>
              <a:latin typeface="Roboto"/>
            </a:endParaRPr>
          </a:p>
          <a:p>
            <a:pPr>
              <a:lnSpc>
                <a:spcPts val="5569"/>
              </a:lnSpc>
            </a:pPr>
            <a:endParaRPr lang="en-US" sz="3978" dirty="0">
              <a:solidFill>
                <a:srgbClr val="FFFFFF"/>
              </a:solidFill>
              <a:latin typeface="Roboto"/>
            </a:endParaRPr>
          </a:p>
          <a:p>
            <a:pPr marL="0" lvl="0" indent="0" algn="l">
              <a:lnSpc>
                <a:spcPts val="5569"/>
              </a:lnSpc>
              <a:spcBef>
                <a:spcPct val="0"/>
              </a:spcBef>
            </a:pPr>
            <a:endParaRPr lang="en-US" sz="3978" dirty="0">
              <a:solidFill>
                <a:srgbClr val="FFFFFF"/>
              </a:solidFill>
              <a:latin typeface="Roboto"/>
            </a:endParaRPr>
          </a:p>
        </p:txBody>
      </p:sp>
      <p:sp>
        <p:nvSpPr>
          <p:cNvPr id="9" name="TextBox 9"/>
          <p:cNvSpPr txBox="1"/>
          <p:nvPr/>
        </p:nvSpPr>
        <p:spPr>
          <a:xfrm>
            <a:off x="611716" y="1007969"/>
            <a:ext cx="13728436" cy="1261491"/>
          </a:xfrm>
          <a:prstGeom prst="rect">
            <a:avLst/>
          </a:prstGeom>
        </p:spPr>
        <p:txBody>
          <a:bodyPr lIns="0" tIns="0" rIns="0" bIns="0" rtlCol="0" anchor="t">
            <a:spAutoFit/>
          </a:bodyPr>
          <a:lstStyle/>
          <a:p>
            <a:pPr>
              <a:lnSpc>
                <a:spcPts val="9312"/>
              </a:lnSpc>
              <a:spcBef>
                <a:spcPct val="0"/>
              </a:spcBef>
            </a:pPr>
            <a:r>
              <a:rPr lang="en-US" sz="9600">
                <a:solidFill>
                  <a:srgbClr val="FFFFFF"/>
                </a:solidFill>
                <a:latin typeface="WC Mano Negra Bold"/>
              </a:rPr>
              <a:t>5. Bitterness &amp; Strife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54774" y="1514475"/>
            <a:ext cx="12160563" cy="7248525"/>
          </a:xfrm>
          <a:prstGeom prst="rect">
            <a:avLst/>
          </a:prstGeom>
        </p:spPr>
        <p:txBody>
          <a:bodyPr lIns="0" tIns="0" rIns="0" bIns="0" rtlCol="0" anchor="t">
            <a:spAutoFit/>
          </a:bodyPr>
          <a:lstStyle/>
          <a:p>
            <a:pPr algn="ctr">
              <a:lnSpc>
                <a:spcPts val="11400"/>
              </a:lnSpc>
            </a:pPr>
            <a:r>
              <a:rPr lang="en-US" sz="9500">
                <a:solidFill>
                  <a:srgbClr val="000000"/>
                </a:solidFill>
                <a:latin typeface="WC Mano Negra Bold"/>
              </a:rPr>
              <a:t>1 John 1-2 NKJV</a:t>
            </a:r>
          </a:p>
          <a:p>
            <a:pPr algn="ctr">
              <a:lnSpc>
                <a:spcPts val="11400"/>
              </a:lnSpc>
            </a:pPr>
            <a:r>
              <a:rPr lang="en-US" sz="9500">
                <a:solidFill>
                  <a:srgbClr val="000000"/>
                </a:solidFill>
                <a:latin typeface="WC Mano Negra Bold"/>
              </a:rPr>
              <a:t>Beloved, I pray that you may prosper in all things and be in health, just as your soul prospers.</a:t>
            </a:r>
          </a:p>
        </p:txBody>
      </p:sp>
      <p:sp>
        <p:nvSpPr>
          <p:cNvPr id="3" name="Freeform 3"/>
          <p:cNvSpPr/>
          <p:nvPr/>
        </p:nvSpPr>
        <p:spPr>
          <a:xfrm>
            <a:off x="10015099" y="7060459"/>
            <a:ext cx="2757848" cy="282679"/>
          </a:xfrm>
          <a:custGeom>
            <a:avLst/>
            <a:gdLst/>
            <a:ahLst/>
            <a:cxnLst/>
            <a:rect l="l" t="t" r="r" b="b"/>
            <a:pathLst>
              <a:path w="2757848" h="282679">
                <a:moveTo>
                  <a:pt x="0" y="0"/>
                </a:moveTo>
                <a:lnTo>
                  <a:pt x="2757848" y="0"/>
                </a:lnTo>
                <a:lnTo>
                  <a:pt x="2757848" y="282679"/>
                </a:lnTo>
                <a:lnTo>
                  <a:pt x="0" y="282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0456131" y="8721891"/>
            <a:ext cx="2757848" cy="282679"/>
          </a:xfrm>
          <a:custGeom>
            <a:avLst/>
            <a:gdLst/>
            <a:ahLst/>
            <a:cxnLst/>
            <a:rect l="l" t="t" r="r" b="b"/>
            <a:pathLst>
              <a:path w="2757848" h="282679">
                <a:moveTo>
                  <a:pt x="0" y="0"/>
                </a:moveTo>
                <a:lnTo>
                  <a:pt x="2757848" y="0"/>
                </a:lnTo>
                <a:lnTo>
                  <a:pt x="2757848" y="282680"/>
                </a:lnTo>
                <a:lnTo>
                  <a:pt x="0" y="282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1423769"/>
            <a:ext cx="5754774" cy="7439462"/>
          </a:xfrm>
          <a:custGeom>
            <a:avLst/>
            <a:gdLst/>
            <a:ahLst/>
            <a:cxnLst/>
            <a:rect l="l" t="t" r="r" b="b"/>
            <a:pathLst>
              <a:path w="5754774" h="7439462">
                <a:moveTo>
                  <a:pt x="0" y="0"/>
                </a:moveTo>
                <a:lnTo>
                  <a:pt x="5754774" y="0"/>
                </a:lnTo>
                <a:lnTo>
                  <a:pt x="5754774" y="7439462"/>
                </a:lnTo>
                <a:lnTo>
                  <a:pt x="0" y="7439462"/>
                </a:lnTo>
                <a:lnTo>
                  <a:pt x="0" y="0"/>
                </a:lnTo>
                <a:close/>
              </a:path>
            </a:pathLst>
          </a:custGeom>
          <a:blipFill>
            <a:blip r:embed="rId4"/>
            <a:stretch>
              <a:fillRect l="-64910" r="-64910"/>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94833" y="243399"/>
            <a:ext cx="14908327" cy="8429625"/>
          </a:xfrm>
          <a:prstGeom prst="rect">
            <a:avLst/>
          </a:prstGeom>
        </p:spPr>
        <p:txBody>
          <a:bodyPr lIns="0" tIns="0" rIns="0" bIns="0" rtlCol="0" anchor="t">
            <a:spAutoFit/>
          </a:bodyPr>
          <a:lstStyle/>
          <a:p>
            <a:pPr algn="ctr">
              <a:lnSpc>
                <a:spcPts val="22198"/>
              </a:lnSpc>
            </a:pPr>
            <a:r>
              <a:rPr lang="en-US" sz="18498">
                <a:solidFill>
                  <a:srgbClr val="000000"/>
                </a:solidFill>
                <a:latin typeface="WC Mano Negra Bold"/>
              </a:rPr>
              <a:t>12 Indicators of a Spirit Causing Sickness</a:t>
            </a:r>
          </a:p>
        </p:txBody>
      </p:sp>
      <p:sp>
        <p:nvSpPr>
          <p:cNvPr id="3" name="Freeform 3"/>
          <p:cNvSpPr/>
          <p:nvPr/>
        </p:nvSpPr>
        <p:spPr>
          <a:xfrm>
            <a:off x="6888331" y="8673024"/>
            <a:ext cx="3085088" cy="316222"/>
          </a:xfrm>
          <a:custGeom>
            <a:avLst/>
            <a:gdLst/>
            <a:ahLst/>
            <a:cxnLst/>
            <a:rect l="l" t="t" r="r" b="b"/>
            <a:pathLst>
              <a:path w="3085088" h="316222">
                <a:moveTo>
                  <a:pt x="0" y="0"/>
                </a:moveTo>
                <a:lnTo>
                  <a:pt x="3085088" y="0"/>
                </a:lnTo>
                <a:lnTo>
                  <a:pt x="3085088" y="316222"/>
                </a:lnTo>
                <a:lnTo>
                  <a:pt x="0" y="3162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0656335" y="6070802"/>
            <a:ext cx="9293650" cy="5204444"/>
          </a:xfrm>
          <a:custGeom>
            <a:avLst/>
            <a:gdLst/>
            <a:ahLst/>
            <a:cxnLst/>
            <a:rect l="l" t="t" r="r" b="b"/>
            <a:pathLst>
              <a:path w="9293650" h="5204444">
                <a:moveTo>
                  <a:pt x="0" y="0"/>
                </a:moveTo>
                <a:lnTo>
                  <a:pt x="9293650" y="0"/>
                </a:lnTo>
                <a:lnTo>
                  <a:pt x="9293650" y="5204444"/>
                </a:lnTo>
                <a:lnTo>
                  <a:pt x="0" y="5204444"/>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sp>
        <p:nvSpPr>
          <p:cNvPr id="2" name="TextBox 2"/>
          <p:cNvSpPr txBox="1"/>
          <p:nvPr/>
        </p:nvSpPr>
        <p:spPr>
          <a:xfrm>
            <a:off x="1992146" y="1840778"/>
            <a:ext cx="14303707" cy="1133475"/>
          </a:xfrm>
          <a:prstGeom prst="rect">
            <a:avLst/>
          </a:prstGeom>
        </p:spPr>
        <p:txBody>
          <a:bodyPr lIns="0" tIns="0" rIns="0" bIns="0" rtlCol="0" anchor="t">
            <a:spAutoFit/>
          </a:bodyPr>
          <a:lstStyle/>
          <a:p>
            <a:pPr marL="0" lvl="0" indent="0" algn="ctr">
              <a:lnSpc>
                <a:spcPts val="8940"/>
              </a:lnSpc>
            </a:pPr>
            <a:r>
              <a:rPr lang="en-US" sz="7450">
                <a:solidFill>
                  <a:srgbClr val="FFFFFF"/>
                </a:solidFill>
                <a:latin typeface="WC Mano Negra Bold"/>
              </a:rPr>
              <a:t>Detecting a Spirit Causing Sickness</a:t>
            </a:r>
          </a:p>
        </p:txBody>
      </p:sp>
      <p:grpSp>
        <p:nvGrpSpPr>
          <p:cNvPr id="3" name="Group 3"/>
          <p:cNvGrpSpPr/>
          <p:nvPr/>
        </p:nvGrpSpPr>
        <p:grpSpPr>
          <a:xfrm>
            <a:off x="2027188" y="4638480"/>
            <a:ext cx="6863894" cy="3948798"/>
            <a:chOff x="0" y="0"/>
            <a:chExt cx="9151859" cy="5265064"/>
          </a:xfrm>
        </p:grpSpPr>
        <p:grpSp>
          <p:nvGrpSpPr>
            <p:cNvPr id="4" name="Group 4"/>
            <p:cNvGrpSpPr/>
            <p:nvPr/>
          </p:nvGrpSpPr>
          <p:grpSpPr>
            <a:xfrm>
              <a:off x="254000" y="254000"/>
              <a:ext cx="8897859" cy="5011064"/>
              <a:chOff x="0" y="0"/>
              <a:chExt cx="1508954" cy="849807"/>
            </a:xfrm>
          </p:grpSpPr>
          <p:sp>
            <p:nvSpPr>
              <p:cNvPr id="5" name="Freeform 5"/>
              <p:cNvSpPr/>
              <p:nvPr/>
            </p:nvSpPr>
            <p:spPr>
              <a:xfrm>
                <a:off x="0" y="0"/>
                <a:ext cx="1508954" cy="849807"/>
              </a:xfrm>
              <a:custGeom>
                <a:avLst/>
                <a:gdLst/>
                <a:ahLst/>
                <a:cxnLst/>
                <a:rect l="l" t="t" r="r" b="b"/>
                <a:pathLst>
                  <a:path w="1508954" h="849807">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7"/>
                      <a:pt x="1384494" y="849807"/>
                    </a:cubicBezTo>
                    <a:close/>
                  </a:path>
                </a:pathLst>
              </a:custGeom>
              <a:solidFill>
                <a:srgbClr val="FFFFFF">
                  <a:alpha val="33725"/>
                </a:srgbClr>
              </a:solidFill>
            </p:spPr>
            <p:txBody>
              <a:bodyPr/>
              <a:lstStyle/>
              <a:p>
                <a:endParaRPr lang="en-US"/>
              </a:p>
            </p:txBody>
          </p:sp>
        </p:grpSp>
        <p:grpSp>
          <p:nvGrpSpPr>
            <p:cNvPr id="6" name="Group 6"/>
            <p:cNvGrpSpPr/>
            <p:nvPr/>
          </p:nvGrpSpPr>
          <p:grpSpPr>
            <a:xfrm>
              <a:off x="0" y="0"/>
              <a:ext cx="8897859" cy="5011064"/>
              <a:chOff x="0" y="0"/>
              <a:chExt cx="1508954" cy="849807"/>
            </a:xfrm>
          </p:grpSpPr>
          <p:sp>
            <p:nvSpPr>
              <p:cNvPr id="7" name="Freeform 7"/>
              <p:cNvSpPr/>
              <p:nvPr/>
            </p:nvSpPr>
            <p:spPr>
              <a:xfrm>
                <a:off x="0" y="0"/>
                <a:ext cx="1508954" cy="849807"/>
              </a:xfrm>
              <a:custGeom>
                <a:avLst/>
                <a:gdLst/>
                <a:ahLst/>
                <a:cxnLst/>
                <a:rect l="l" t="t" r="r" b="b"/>
                <a:pathLst>
                  <a:path w="1508954" h="849807">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7"/>
                      <a:pt x="1384494" y="849807"/>
                    </a:cubicBezTo>
                    <a:close/>
                  </a:path>
                </a:pathLst>
              </a:custGeom>
              <a:solidFill>
                <a:srgbClr val="FFFFFF"/>
              </a:solidFill>
            </p:spPr>
            <p:txBody>
              <a:bodyPr/>
              <a:lstStyle/>
              <a:p>
                <a:endParaRPr lang="en-US"/>
              </a:p>
            </p:txBody>
          </p:sp>
        </p:grpSp>
        <p:sp>
          <p:nvSpPr>
            <p:cNvPr id="8" name="TextBox 8"/>
            <p:cNvSpPr txBox="1"/>
            <p:nvPr/>
          </p:nvSpPr>
          <p:spPr>
            <a:xfrm>
              <a:off x="1176101" y="1200607"/>
              <a:ext cx="6545657" cy="2600325"/>
            </a:xfrm>
            <a:prstGeom prst="rect">
              <a:avLst/>
            </a:prstGeom>
          </p:spPr>
          <p:txBody>
            <a:bodyPr lIns="0" tIns="0" rIns="0" bIns="0" rtlCol="0" anchor="t">
              <a:spAutoFit/>
            </a:bodyPr>
            <a:lstStyle/>
            <a:p>
              <a:pPr marL="0" lvl="0" indent="0" algn="ctr">
                <a:lnSpc>
                  <a:spcPts val="7679"/>
                </a:lnSpc>
              </a:pPr>
              <a:r>
                <a:rPr lang="en-US" sz="6399">
                  <a:solidFill>
                    <a:srgbClr val="E6333A"/>
                  </a:solidFill>
                  <a:latin typeface="Roboto Bold"/>
                </a:rPr>
                <a:t>No Medical Reason</a:t>
              </a:r>
            </a:p>
          </p:txBody>
        </p:sp>
      </p:grpSp>
      <p:grpSp>
        <p:nvGrpSpPr>
          <p:cNvPr id="9" name="Group 9"/>
          <p:cNvGrpSpPr/>
          <p:nvPr/>
        </p:nvGrpSpPr>
        <p:grpSpPr>
          <a:xfrm>
            <a:off x="9396918" y="4638480"/>
            <a:ext cx="6863894" cy="3948798"/>
            <a:chOff x="0" y="0"/>
            <a:chExt cx="9151859" cy="5265064"/>
          </a:xfrm>
        </p:grpSpPr>
        <p:grpSp>
          <p:nvGrpSpPr>
            <p:cNvPr id="10" name="Group 10"/>
            <p:cNvGrpSpPr/>
            <p:nvPr/>
          </p:nvGrpSpPr>
          <p:grpSpPr>
            <a:xfrm>
              <a:off x="254000" y="254000"/>
              <a:ext cx="8897859" cy="5011064"/>
              <a:chOff x="0" y="0"/>
              <a:chExt cx="1508954" cy="849807"/>
            </a:xfrm>
          </p:grpSpPr>
          <p:sp>
            <p:nvSpPr>
              <p:cNvPr id="11" name="Freeform 11"/>
              <p:cNvSpPr/>
              <p:nvPr/>
            </p:nvSpPr>
            <p:spPr>
              <a:xfrm>
                <a:off x="0" y="0"/>
                <a:ext cx="1508954" cy="849807"/>
              </a:xfrm>
              <a:custGeom>
                <a:avLst/>
                <a:gdLst/>
                <a:ahLst/>
                <a:cxnLst/>
                <a:rect l="l" t="t" r="r" b="b"/>
                <a:pathLst>
                  <a:path w="1508954" h="849807">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7"/>
                      <a:pt x="1384494" y="849807"/>
                    </a:cubicBezTo>
                    <a:close/>
                  </a:path>
                </a:pathLst>
              </a:custGeom>
              <a:solidFill>
                <a:srgbClr val="FFFFFF">
                  <a:alpha val="33725"/>
                </a:srgbClr>
              </a:solidFill>
            </p:spPr>
            <p:txBody>
              <a:bodyPr/>
              <a:lstStyle/>
              <a:p>
                <a:endParaRPr lang="en-US"/>
              </a:p>
            </p:txBody>
          </p:sp>
        </p:grpSp>
        <p:grpSp>
          <p:nvGrpSpPr>
            <p:cNvPr id="12" name="Group 12"/>
            <p:cNvGrpSpPr/>
            <p:nvPr/>
          </p:nvGrpSpPr>
          <p:grpSpPr>
            <a:xfrm>
              <a:off x="0" y="0"/>
              <a:ext cx="8897859" cy="5011064"/>
              <a:chOff x="0" y="0"/>
              <a:chExt cx="1508954" cy="849807"/>
            </a:xfrm>
          </p:grpSpPr>
          <p:sp>
            <p:nvSpPr>
              <p:cNvPr id="13" name="Freeform 13"/>
              <p:cNvSpPr/>
              <p:nvPr/>
            </p:nvSpPr>
            <p:spPr>
              <a:xfrm>
                <a:off x="0" y="0"/>
                <a:ext cx="1508954" cy="849807"/>
              </a:xfrm>
              <a:custGeom>
                <a:avLst/>
                <a:gdLst/>
                <a:ahLst/>
                <a:cxnLst/>
                <a:rect l="l" t="t" r="r" b="b"/>
                <a:pathLst>
                  <a:path w="1508954" h="849807">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7"/>
                      <a:pt x="1384494" y="849807"/>
                    </a:cubicBezTo>
                    <a:close/>
                  </a:path>
                </a:pathLst>
              </a:custGeom>
              <a:solidFill>
                <a:srgbClr val="FFFFFF"/>
              </a:solidFill>
            </p:spPr>
            <p:txBody>
              <a:bodyPr/>
              <a:lstStyle/>
              <a:p>
                <a:endParaRPr lang="en-US"/>
              </a:p>
            </p:txBody>
          </p:sp>
        </p:grpSp>
        <p:sp>
          <p:nvSpPr>
            <p:cNvPr id="14" name="TextBox 14"/>
            <p:cNvSpPr txBox="1"/>
            <p:nvPr/>
          </p:nvSpPr>
          <p:spPr>
            <a:xfrm>
              <a:off x="1176101" y="552907"/>
              <a:ext cx="6545657" cy="3895725"/>
            </a:xfrm>
            <a:prstGeom prst="rect">
              <a:avLst/>
            </a:prstGeom>
          </p:spPr>
          <p:txBody>
            <a:bodyPr lIns="0" tIns="0" rIns="0" bIns="0" rtlCol="0" anchor="t">
              <a:spAutoFit/>
            </a:bodyPr>
            <a:lstStyle/>
            <a:p>
              <a:pPr marL="0" lvl="0" indent="0" algn="ctr">
                <a:lnSpc>
                  <a:spcPts val="7679"/>
                </a:lnSpc>
              </a:pPr>
              <a:r>
                <a:rPr lang="en-US" sz="6399">
                  <a:solidFill>
                    <a:srgbClr val="E6333A"/>
                  </a:solidFill>
                  <a:latin typeface="Roboto Bold"/>
                </a:rPr>
                <a:t>Pain Moves During Prayer</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grpSp>
        <p:nvGrpSpPr>
          <p:cNvPr id="2" name="Group 2"/>
          <p:cNvGrpSpPr/>
          <p:nvPr/>
        </p:nvGrpSpPr>
        <p:grpSpPr>
          <a:xfrm>
            <a:off x="10859630" y="1172108"/>
            <a:ext cx="7397396" cy="8086192"/>
            <a:chOff x="0" y="0"/>
            <a:chExt cx="9863195" cy="10781590"/>
          </a:xfrm>
        </p:grpSpPr>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23927" r="23927"/>
            <a:stretch>
              <a:fillRect/>
            </a:stretch>
          </p:blipFill>
          <p:spPr>
            <a:xfrm>
              <a:off x="0" y="0"/>
              <a:ext cx="9863195" cy="10781590"/>
            </a:xfrm>
            <a:prstGeom prst="rect">
              <a:avLst/>
            </a:prstGeom>
          </p:spPr>
        </p:pic>
      </p:grpSp>
      <p:sp>
        <p:nvSpPr>
          <p:cNvPr id="4" name="TextBox 4"/>
          <p:cNvSpPr txBox="1"/>
          <p:nvPr/>
        </p:nvSpPr>
        <p:spPr>
          <a:xfrm>
            <a:off x="1028700" y="1502854"/>
            <a:ext cx="9522255" cy="7024116"/>
          </a:xfrm>
          <a:prstGeom prst="rect">
            <a:avLst/>
          </a:prstGeom>
        </p:spPr>
        <p:txBody>
          <a:bodyPr lIns="0" tIns="0" rIns="0" bIns="0" rtlCol="0" anchor="t">
            <a:spAutoFit/>
          </a:bodyPr>
          <a:lstStyle/>
          <a:p>
            <a:pPr>
              <a:lnSpc>
                <a:spcPts val="11232"/>
              </a:lnSpc>
            </a:pPr>
            <a:r>
              <a:rPr lang="en-US" sz="7200">
                <a:solidFill>
                  <a:srgbClr val="FFFFFF"/>
                </a:solidFill>
                <a:latin typeface="Roboto"/>
              </a:rPr>
              <a:t>Root issue is Trauma</a:t>
            </a:r>
          </a:p>
          <a:p>
            <a:pPr marL="0" lvl="0" indent="0">
              <a:lnSpc>
                <a:spcPts val="11232"/>
              </a:lnSpc>
            </a:pPr>
            <a:r>
              <a:rPr lang="en-US" sz="7200">
                <a:solidFill>
                  <a:srgbClr val="FFFFFF"/>
                </a:solidFill>
                <a:latin typeface="Roboto"/>
              </a:rPr>
              <a:t>Generational Pattern</a:t>
            </a:r>
          </a:p>
          <a:p>
            <a:pPr marL="0" lvl="0" indent="0">
              <a:lnSpc>
                <a:spcPts val="11232"/>
              </a:lnSpc>
            </a:pPr>
            <a:r>
              <a:rPr lang="en-US" sz="7200">
                <a:solidFill>
                  <a:srgbClr val="FFFFFF"/>
                </a:solidFill>
                <a:latin typeface="Roboto"/>
              </a:rPr>
              <a:t>Manifests as Infirmity</a:t>
            </a:r>
          </a:p>
          <a:p>
            <a:pPr marL="0" lvl="0" indent="0">
              <a:lnSpc>
                <a:spcPts val="11232"/>
              </a:lnSpc>
            </a:pPr>
            <a:r>
              <a:rPr lang="en-US" sz="7200">
                <a:solidFill>
                  <a:srgbClr val="FFFFFF"/>
                </a:solidFill>
                <a:latin typeface="Roboto"/>
              </a:rPr>
              <a:t>Dream Reveals Need</a:t>
            </a:r>
          </a:p>
          <a:p>
            <a:pPr marL="0" lvl="0" indent="0">
              <a:lnSpc>
                <a:spcPts val="11232"/>
              </a:lnSpc>
            </a:pPr>
            <a:r>
              <a:rPr lang="en-US" sz="7200">
                <a:solidFill>
                  <a:srgbClr val="FFFFFF"/>
                </a:solidFill>
                <a:latin typeface="Roboto"/>
              </a:rPr>
              <a:t>Detestable Objects</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grpSp>
        <p:nvGrpSpPr>
          <p:cNvPr id="2" name="Group 2"/>
          <p:cNvGrpSpPr/>
          <p:nvPr/>
        </p:nvGrpSpPr>
        <p:grpSpPr>
          <a:xfrm>
            <a:off x="-6286500" y="0"/>
            <a:ext cx="15430500" cy="10287000"/>
            <a:chOff x="0" y="0"/>
            <a:chExt cx="20574000" cy="13716000"/>
          </a:xfrm>
        </p:grpSpPr>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r="15346"/>
            <a:stretch>
              <a:fillRect/>
            </a:stretch>
          </p:blipFill>
          <p:spPr>
            <a:xfrm>
              <a:off x="0" y="0"/>
              <a:ext cx="20574000" cy="13716000"/>
            </a:xfrm>
            <a:prstGeom prst="rect">
              <a:avLst/>
            </a:prstGeom>
          </p:spPr>
        </p:pic>
      </p:grpSp>
      <p:sp>
        <p:nvSpPr>
          <p:cNvPr id="4" name="TextBox 4"/>
          <p:cNvSpPr txBox="1"/>
          <p:nvPr/>
        </p:nvSpPr>
        <p:spPr>
          <a:xfrm>
            <a:off x="10121926" y="1901190"/>
            <a:ext cx="7137374" cy="6341745"/>
          </a:xfrm>
          <a:prstGeom prst="rect">
            <a:avLst/>
          </a:prstGeom>
        </p:spPr>
        <p:txBody>
          <a:bodyPr lIns="0" tIns="0" rIns="0" bIns="0" rtlCol="0" anchor="t">
            <a:spAutoFit/>
          </a:bodyPr>
          <a:lstStyle/>
          <a:p>
            <a:pPr marL="0" lvl="0" indent="0" algn="l">
              <a:lnSpc>
                <a:spcPts val="10080"/>
              </a:lnSpc>
              <a:spcBef>
                <a:spcPct val="0"/>
              </a:spcBef>
            </a:pPr>
            <a:r>
              <a:rPr lang="en-US" sz="7200" u="none">
                <a:solidFill>
                  <a:srgbClr val="FFFFFF"/>
                </a:solidFill>
                <a:latin typeface="Roboto"/>
              </a:rPr>
              <a:t>Pattern in the specific illness e.g.: epilepsy, arthritis, bi-polar, schizophrenia</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grpSp>
        <p:nvGrpSpPr>
          <p:cNvPr id="2" name="Group 2"/>
          <p:cNvGrpSpPr/>
          <p:nvPr/>
        </p:nvGrpSpPr>
        <p:grpSpPr>
          <a:xfrm>
            <a:off x="0" y="1028700"/>
            <a:ext cx="8724900" cy="8229600"/>
            <a:chOff x="0" y="0"/>
            <a:chExt cx="11633200" cy="10972800"/>
          </a:xfrm>
        </p:grpSpPr>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r="39569"/>
            <a:stretch>
              <a:fillRect/>
            </a:stretch>
          </p:blipFill>
          <p:spPr>
            <a:xfrm>
              <a:off x="0" y="0"/>
              <a:ext cx="11633200" cy="10972800"/>
            </a:xfrm>
            <a:prstGeom prst="rect">
              <a:avLst/>
            </a:prstGeom>
          </p:spPr>
        </p:pic>
      </p:grpSp>
      <p:sp>
        <p:nvSpPr>
          <p:cNvPr id="4" name="TextBox 4"/>
          <p:cNvSpPr txBox="1"/>
          <p:nvPr/>
        </p:nvSpPr>
        <p:spPr>
          <a:xfrm>
            <a:off x="9144000" y="2750820"/>
            <a:ext cx="8765369" cy="4709160"/>
          </a:xfrm>
          <a:prstGeom prst="rect">
            <a:avLst/>
          </a:prstGeom>
        </p:spPr>
        <p:txBody>
          <a:bodyPr lIns="0" tIns="0" rIns="0" bIns="0" rtlCol="0" anchor="t">
            <a:spAutoFit/>
          </a:bodyPr>
          <a:lstStyle/>
          <a:p>
            <a:pPr marL="0" lvl="0" indent="0">
              <a:lnSpc>
                <a:spcPts val="9360"/>
              </a:lnSpc>
              <a:spcBef>
                <a:spcPct val="0"/>
              </a:spcBef>
            </a:pPr>
            <a:r>
              <a:rPr lang="en-US" sz="7200" u="none">
                <a:solidFill>
                  <a:srgbClr val="FFFFFF"/>
                </a:solidFill>
                <a:latin typeface="Roboto"/>
              </a:rPr>
              <a:t>Acts out during times of the anointing or before/while you do something for God.</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FFFFFF"/>
            </a:solidFill>
            <a:prstDash val="solid"/>
            <a:headEnd type="none" w="sm" len="sm"/>
            <a:tailEnd type="none" w="sm" len="sm"/>
          </a:ln>
        </p:spPr>
        <p:txBody>
          <a:bodyPr/>
          <a:lstStyle/>
          <a:p>
            <a:endParaRPr lang="en-US"/>
          </a:p>
        </p:txBody>
      </p:sp>
      <p:sp>
        <p:nvSpPr>
          <p:cNvPr id="3" name="AutoShape 3"/>
          <p:cNvSpPr/>
          <p:nvPr/>
        </p:nvSpPr>
        <p:spPr>
          <a:xfrm rot="5400000">
            <a:off x="1338838" y="5270402"/>
            <a:ext cx="10550328" cy="0"/>
          </a:xfrm>
          <a:prstGeom prst="line">
            <a:avLst/>
          </a:prstGeom>
          <a:ln w="9525" cap="flat">
            <a:solidFill>
              <a:srgbClr val="FFFFFF"/>
            </a:solidFill>
            <a:prstDash val="solid"/>
            <a:headEnd type="none" w="sm" len="sm"/>
            <a:tailEnd type="none" w="sm" len="sm"/>
          </a:ln>
        </p:spPr>
        <p:txBody>
          <a:bodyPr/>
          <a:lstStyle/>
          <a:p>
            <a:endParaRPr lang="en-US"/>
          </a:p>
        </p:txBody>
      </p:sp>
      <p:sp>
        <p:nvSpPr>
          <p:cNvPr id="4" name="AutoShape 4"/>
          <p:cNvSpPr/>
          <p:nvPr/>
        </p:nvSpPr>
        <p:spPr>
          <a:xfrm>
            <a:off x="0" y="2390775"/>
            <a:ext cx="6618765" cy="0"/>
          </a:xfrm>
          <a:prstGeom prst="line">
            <a:avLst/>
          </a:prstGeom>
          <a:ln w="9525" cap="flat">
            <a:solidFill>
              <a:srgbClr val="FFFFFF"/>
            </a:solidFill>
            <a:prstDash val="solid"/>
            <a:headEnd type="none" w="sm" len="sm"/>
            <a:tailEnd type="none" w="sm" len="sm"/>
          </a:ln>
        </p:spPr>
        <p:txBody>
          <a:bodyPr/>
          <a:lstStyle/>
          <a:p>
            <a:endParaRPr lang="en-US"/>
          </a:p>
        </p:txBody>
      </p:sp>
      <p:sp>
        <p:nvSpPr>
          <p:cNvPr id="5" name="AutoShape 5"/>
          <p:cNvSpPr/>
          <p:nvPr/>
        </p:nvSpPr>
        <p:spPr>
          <a:xfrm>
            <a:off x="0" y="8460389"/>
            <a:ext cx="6618765" cy="0"/>
          </a:xfrm>
          <a:prstGeom prst="line">
            <a:avLst/>
          </a:prstGeom>
          <a:ln w="9525" cap="flat">
            <a:solidFill>
              <a:srgbClr val="FFFFFF"/>
            </a:solidFill>
            <a:prstDash val="solid"/>
            <a:headEnd type="none" w="sm" len="sm"/>
            <a:tailEnd type="none" w="sm" len="sm"/>
          </a:ln>
        </p:spPr>
        <p:txBody>
          <a:bodyPr/>
          <a:lstStyle/>
          <a:p>
            <a:endParaRPr lang="en-US"/>
          </a:p>
        </p:txBody>
      </p:sp>
      <p:sp>
        <p:nvSpPr>
          <p:cNvPr id="6" name="TextBox 6"/>
          <p:cNvSpPr txBox="1"/>
          <p:nvPr/>
        </p:nvSpPr>
        <p:spPr>
          <a:xfrm>
            <a:off x="1028700" y="2682382"/>
            <a:ext cx="7705329" cy="5486400"/>
          </a:xfrm>
          <a:prstGeom prst="rect">
            <a:avLst/>
          </a:prstGeom>
        </p:spPr>
        <p:txBody>
          <a:bodyPr lIns="0" tIns="0" rIns="0" bIns="0" rtlCol="0" anchor="t">
            <a:spAutoFit/>
          </a:bodyPr>
          <a:lstStyle/>
          <a:p>
            <a:pPr marL="0" lvl="0" indent="0">
              <a:lnSpc>
                <a:spcPts val="8640"/>
              </a:lnSpc>
            </a:pPr>
            <a:r>
              <a:rPr lang="en-US" sz="7200">
                <a:solidFill>
                  <a:srgbClr val="FFFFFF"/>
                </a:solidFill>
                <a:latin typeface="Roboto"/>
              </a:rPr>
              <a:t>You have prayed, anointed with oil and nothing else seems to have worked.</a:t>
            </a:r>
          </a:p>
        </p:txBody>
      </p:sp>
      <p:grpSp>
        <p:nvGrpSpPr>
          <p:cNvPr id="7" name="Group 7"/>
          <p:cNvGrpSpPr>
            <a:grpSpLocks noChangeAspect="1"/>
          </p:cNvGrpSpPr>
          <p:nvPr/>
        </p:nvGrpSpPr>
        <p:grpSpPr>
          <a:xfrm>
            <a:off x="8878673" y="1145968"/>
            <a:ext cx="13568538" cy="8258392"/>
            <a:chOff x="0" y="0"/>
            <a:chExt cx="10433050" cy="6350000"/>
          </a:xfrm>
        </p:grpSpPr>
        <p:sp>
          <p:nvSpPr>
            <p:cNvPr id="8" name="Freeform 8"/>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cubicBezTo>
                    <a:pt x="10433050" y="2595880"/>
                    <a:pt x="10433050" y="2595880"/>
                    <a:pt x="10433050" y="2595880"/>
                  </a:cubicBezTo>
                  <a:lnTo>
                    <a:pt x="10433050" y="6350000"/>
                  </a:lnTo>
                  <a:lnTo>
                    <a:pt x="10433050" y="6350000"/>
                  </a:lnTo>
                  <a:lnTo>
                    <a:pt x="0" y="6350000"/>
                  </a:lnTo>
                  <a:lnTo>
                    <a:pt x="0" y="6350000"/>
                  </a:lnTo>
                  <a:lnTo>
                    <a:pt x="0" y="2595880"/>
                  </a:lnTo>
                  <a:cubicBezTo>
                    <a:pt x="0" y="1162050"/>
                    <a:pt x="1162050" y="0"/>
                    <a:pt x="2595880" y="0"/>
                  </a:cubicBezTo>
                  <a:cubicBezTo>
                    <a:pt x="2595880" y="0"/>
                    <a:pt x="2595880" y="0"/>
                    <a:pt x="2595880" y="0"/>
                  </a:cubicBezTo>
                  <a:close/>
                </a:path>
              </a:pathLst>
            </a:custGeom>
            <a:blipFill>
              <a:blip r:embed="rId2"/>
              <a:stretch>
                <a:fillRect l="-3389" r="-3389"/>
              </a:stretch>
            </a:blipFill>
          </p:spPr>
          <p:txBody>
            <a:bodyPr/>
            <a:lstStyle/>
            <a:p>
              <a:endParaRPr lang="en-US"/>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FFFFFF"/>
            </a:solidFill>
            <a:prstDash val="solid"/>
            <a:headEnd type="none" w="sm" len="sm"/>
            <a:tailEnd type="none" w="sm" len="sm"/>
          </a:ln>
        </p:spPr>
        <p:txBody>
          <a:bodyPr/>
          <a:lstStyle/>
          <a:p>
            <a:endParaRPr lang="en-US"/>
          </a:p>
        </p:txBody>
      </p:sp>
      <p:sp>
        <p:nvSpPr>
          <p:cNvPr id="3" name="AutoShape 3"/>
          <p:cNvSpPr/>
          <p:nvPr/>
        </p:nvSpPr>
        <p:spPr>
          <a:xfrm rot="5400000">
            <a:off x="1338838" y="5270402"/>
            <a:ext cx="10550328" cy="0"/>
          </a:xfrm>
          <a:prstGeom prst="line">
            <a:avLst/>
          </a:prstGeom>
          <a:ln w="9525" cap="flat">
            <a:solidFill>
              <a:srgbClr val="FFFFFF"/>
            </a:solidFill>
            <a:prstDash val="solid"/>
            <a:headEnd type="none" w="sm" len="sm"/>
            <a:tailEnd type="none" w="sm" len="sm"/>
          </a:ln>
        </p:spPr>
        <p:txBody>
          <a:bodyPr/>
          <a:lstStyle/>
          <a:p>
            <a:endParaRPr lang="en-US"/>
          </a:p>
        </p:txBody>
      </p:sp>
      <p:sp>
        <p:nvSpPr>
          <p:cNvPr id="4" name="AutoShape 4"/>
          <p:cNvSpPr/>
          <p:nvPr/>
        </p:nvSpPr>
        <p:spPr>
          <a:xfrm>
            <a:off x="0" y="2390775"/>
            <a:ext cx="6618765" cy="0"/>
          </a:xfrm>
          <a:prstGeom prst="line">
            <a:avLst/>
          </a:prstGeom>
          <a:ln w="9525" cap="flat">
            <a:solidFill>
              <a:srgbClr val="FFFFFF"/>
            </a:solidFill>
            <a:prstDash val="solid"/>
            <a:headEnd type="none" w="sm" len="sm"/>
            <a:tailEnd type="none" w="sm" len="sm"/>
          </a:ln>
        </p:spPr>
        <p:txBody>
          <a:bodyPr/>
          <a:lstStyle/>
          <a:p>
            <a:endParaRPr lang="en-US"/>
          </a:p>
        </p:txBody>
      </p:sp>
      <p:sp>
        <p:nvSpPr>
          <p:cNvPr id="5" name="AutoShape 5"/>
          <p:cNvSpPr/>
          <p:nvPr/>
        </p:nvSpPr>
        <p:spPr>
          <a:xfrm>
            <a:off x="0" y="8460389"/>
            <a:ext cx="6618765" cy="0"/>
          </a:xfrm>
          <a:prstGeom prst="line">
            <a:avLst/>
          </a:prstGeom>
          <a:ln w="9525" cap="flat">
            <a:solidFill>
              <a:srgbClr val="FFFFFF"/>
            </a:solidFill>
            <a:prstDash val="solid"/>
            <a:headEnd type="none" w="sm" len="sm"/>
            <a:tailEnd type="none" w="sm" len="sm"/>
          </a:ln>
        </p:spPr>
        <p:txBody>
          <a:bodyPr/>
          <a:lstStyle/>
          <a:p>
            <a:endParaRPr lang="en-US"/>
          </a:p>
        </p:txBody>
      </p:sp>
      <p:sp>
        <p:nvSpPr>
          <p:cNvPr id="6" name="TextBox 6"/>
          <p:cNvSpPr txBox="1"/>
          <p:nvPr/>
        </p:nvSpPr>
        <p:spPr>
          <a:xfrm>
            <a:off x="1028700" y="2682382"/>
            <a:ext cx="7705329" cy="5486400"/>
          </a:xfrm>
          <a:prstGeom prst="rect">
            <a:avLst/>
          </a:prstGeom>
        </p:spPr>
        <p:txBody>
          <a:bodyPr lIns="0" tIns="0" rIns="0" bIns="0" rtlCol="0" anchor="t">
            <a:spAutoFit/>
          </a:bodyPr>
          <a:lstStyle/>
          <a:p>
            <a:pPr marL="0" lvl="0" indent="0">
              <a:lnSpc>
                <a:spcPts val="8640"/>
              </a:lnSpc>
            </a:pPr>
            <a:r>
              <a:rPr lang="en-US" sz="7200">
                <a:solidFill>
                  <a:srgbClr val="FFFFFF"/>
                </a:solidFill>
                <a:latin typeface="Roboto"/>
              </a:rPr>
              <a:t>Infirmity means weakness. If the person gets unusually weaker &amp; weaker.</a:t>
            </a:r>
          </a:p>
        </p:txBody>
      </p:sp>
      <p:grpSp>
        <p:nvGrpSpPr>
          <p:cNvPr id="7" name="Group 7"/>
          <p:cNvGrpSpPr>
            <a:grpSpLocks noChangeAspect="1"/>
          </p:cNvGrpSpPr>
          <p:nvPr/>
        </p:nvGrpSpPr>
        <p:grpSpPr>
          <a:xfrm>
            <a:off x="8878673" y="1145968"/>
            <a:ext cx="13568538" cy="8258392"/>
            <a:chOff x="0" y="0"/>
            <a:chExt cx="10433050" cy="6350000"/>
          </a:xfrm>
        </p:grpSpPr>
        <p:sp>
          <p:nvSpPr>
            <p:cNvPr id="8" name="Freeform 8"/>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cubicBezTo>
                    <a:pt x="10433050" y="2595880"/>
                    <a:pt x="10433050" y="2595880"/>
                    <a:pt x="10433050" y="2595880"/>
                  </a:cubicBezTo>
                  <a:lnTo>
                    <a:pt x="10433050" y="6350000"/>
                  </a:lnTo>
                  <a:lnTo>
                    <a:pt x="10433050" y="6350000"/>
                  </a:lnTo>
                  <a:lnTo>
                    <a:pt x="0" y="6350000"/>
                  </a:lnTo>
                  <a:lnTo>
                    <a:pt x="0" y="6350000"/>
                  </a:lnTo>
                  <a:lnTo>
                    <a:pt x="0" y="2595880"/>
                  </a:lnTo>
                  <a:cubicBezTo>
                    <a:pt x="0" y="1162050"/>
                    <a:pt x="1162050" y="0"/>
                    <a:pt x="2595880" y="0"/>
                  </a:cubicBezTo>
                  <a:cubicBezTo>
                    <a:pt x="2595880" y="0"/>
                    <a:pt x="2595880" y="0"/>
                    <a:pt x="2595880" y="0"/>
                  </a:cubicBezTo>
                  <a:close/>
                </a:path>
              </a:pathLst>
            </a:custGeom>
            <a:blipFill>
              <a:blip r:embed="rId2"/>
              <a:stretch>
                <a:fillRect l="-3389" r="-3389"/>
              </a:stretch>
            </a:blipFill>
          </p:spPr>
          <p:txBody>
            <a:bodyPr/>
            <a:lstStyle/>
            <a:p>
              <a:endParaRPr lang="en-US"/>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6230600" cy="8229600"/>
          </a:xfrm>
          <a:prstGeom prst="rect">
            <a:avLst/>
          </a:prstGeom>
          <a:solidFill>
            <a:srgbClr val="FFFFFF"/>
          </a:solidFill>
        </p:spPr>
        <p:txBody>
          <a:bodyPr/>
          <a:lstStyle/>
          <a:p>
            <a:endParaRPr lang="en-US"/>
          </a:p>
        </p:txBody>
      </p:sp>
      <p:sp>
        <p:nvSpPr>
          <p:cNvPr id="3" name="AutoShape 3"/>
          <p:cNvSpPr/>
          <p:nvPr/>
        </p:nvSpPr>
        <p:spPr>
          <a:xfrm>
            <a:off x="9124950" y="1028700"/>
            <a:ext cx="38100" cy="8229600"/>
          </a:xfrm>
          <a:prstGeom prst="rect">
            <a:avLst/>
          </a:prstGeom>
          <a:solidFill>
            <a:srgbClr val="E6333A"/>
          </a:solidFill>
        </p:spPr>
        <p:txBody>
          <a:bodyPr/>
          <a:lstStyle/>
          <a:p>
            <a:endParaRPr lang="en-US"/>
          </a:p>
        </p:txBody>
      </p:sp>
      <p:sp>
        <p:nvSpPr>
          <p:cNvPr id="4" name="TextBox 4"/>
          <p:cNvSpPr txBox="1"/>
          <p:nvPr/>
        </p:nvSpPr>
        <p:spPr>
          <a:xfrm>
            <a:off x="1957734" y="2545238"/>
            <a:ext cx="6401940" cy="5120324"/>
          </a:xfrm>
          <a:prstGeom prst="rect">
            <a:avLst/>
          </a:prstGeom>
        </p:spPr>
        <p:txBody>
          <a:bodyPr lIns="0" tIns="0" rIns="0" bIns="0" rtlCol="0" anchor="t">
            <a:spAutoFit/>
          </a:bodyPr>
          <a:lstStyle/>
          <a:p>
            <a:pPr marL="0" lvl="0" indent="0" algn="ctr">
              <a:lnSpc>
                <a:spcPts val="10172"/>
              </a:lnSpc>
            </a:pPr>
            <a:r>
              <a:rPr lang="en-US" sz="7824">
                <a:solidFill>
                  <a:srgbClr val="E6333A"/>
                </a:solidFill>
                <a:latin typeface="Roboto Bold"/>
              </a:rPr>
              <a:t>There is unforgiveness or need of repentance</a:t>
            </a:r>
          </a:p>
        </p:txBody>
      </p:sp>
      <p:sp>
        <p:nvSpPr>
          <p:cNvPr id="5" name="TextBox 5"/>
          <p:cNvSpPr txBox="1"/>
          <p:nvPr/>
        </p:nvSpPr>
        <p:spPr>
          <a:xfrm>
            <a:off x="10376127" y="2545238"/>
            <a:ext cx="5725216" cy="4933316"/>
          </a:xfrm>
          <a:prstGeom prst="rect">
            <a:avLst/>
          </a:prstGeom>
        </p:spPr>
        <p:txBody>
          <a:bodyPr lIns="0" tIns="0" rIns="0" bIns="0" rtlCol="0" anchor="t">
            <a:spAutoFit/>
          </a:bodyPr>
          <a:lstStyle/>
          <a:p>
            <a:pPr marL="0" lvl="0" indent="0" algn="ctr">
              <a:lnSpc>
                <a:spcPts val="9814"/>
              </a:lnSpc>
            </a:pPr>
            <a:r>
              <a:rPr lang="en-US" sz="7549">
                <a:solidFill>
                  <a:srgbClr val="E6333A"/>
                </a:solidFill>
                <a:latin typeface="Roboto Bold"/>
              </a:rPr>
              <a:t>They are healed, but it doesn’t “stick.”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sp>
        <p:nvSpPr>
          <p:cNvPr id="2" name="TextBox 2"/>
          <p:cNvSpPr txBox="1"/>
          <p:nvPr/>
        </p:nvSpPr>
        <p:spPr>
          <a:xfrm>
            <a:off x="1799818" y="1324584"/>
            <a:ext cx="14688363" cy="6953141"/>
          </a:xfrm>
          <a:prstGeom prst="rect">
            <a:avLst/>
          </a:prstGeom>
        </p:spPr>
        <p:txBody>
          <a:bodyPr lIns="0" tIns="0" rIns="0" bIns="0" rtlCol="0" anchor="t">
            <a:spAutoFit/>
          </a:bodyPr>
          <a:lstStyle/>
          <a:p>
            <a:pPr marL="0" lvl="0" indent="0" algn="ctr">
              <a:lnSpc>
                <a:spcPts val="11030"/>
              </a:lnSpc>
              <a:spcBef>
                <a:spcPct val="0"/>
              </a:spcBef>
            </a:pPr>
            <a:r>
              <a:rPr lang="en-US" sz="7879" u="none">
                <a:solidFill>
                  <a:srgbClr val="FFFFFF"/>
                </a:solidFill>
                <a:latin typeface="Roboto"/>
              </a:rPr>
              <a:t>The person recalls a word curse those in authority or from self that has not yet been retracted or broken. e.g..: A mother says, “You will never have a child.”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580990" y="1576096"/>
            <a:ext cx="7134807" cy="7134807"/>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t="-367" b="-367"/>
              </a:stretch>
            </a:blipFill>
          </p:spPr>
          <p:txBody>
            <a:bodyPr/>
            <a:lstStyle/>
            <a:p>
              <a:endParaRPr lang="en-US"/>
            </a:p>
          </p:txBody>
        </p:sp>
      </p:grpSp>
      <p:grpSp>
        <p:nvGrpSpPr>
          <p:cNvPr id="4" name="Group 4"/>
          <p:cNvGrpSpPr/>
          <p:nvPr/>
        </p:nvGrpSpPr>
        <p:grpSpPr>
          <a:xfrm>
            <a:off x="1816300" y="3220166"/>
            <a:ext cx="5860912" cy="3846667"/>
            <a:chOff x="0" y="0"/>
            <a:chExt cx="7814550" cy="5128889"/>
          </a:xfrm>
        </p:grpSpPr>
        <p:sp>
          <p:nvSpPr>
            <p:cNvPr id="5" name="TextBox 5"/>
            <p:cNvSpPr txBox="1"/>
            <p:nvPr/>
          </p:nvSpPr>
          <p:spPr>
            <a:xfrm>
              <a:off x="0" y="-19050"/>
              <a:ext cx="7814550" cy="3676650"/>
            </a:xfrm>
            <a:prstGeom prst="rect">
              <a:avLst/>
            </a:prstGeom>
          </p:spPr>
          <p:txBody>
            <a:bodyPr lIns="0" tIns="0" rIns="0" bIns="0" rtlCol="0" anchor="t">
              <a:spAutoFit/>
            </a:bodyPr>
            <a:lstStyle/>
            <a:p>
              <a:pPr marL="0" lvl="0" indent="0" algn="ctr">
                <a:lnSpc>
                  <a:spcPts val="10800"/>
                </a:lnSpc>
                <a:spcBef>
                  <a:spcPct val="0"/>
                </a:spcBef>
              </a:pPr>
              <a:r>
                <a:rPr lang="en-US" sz="9000">
                  <a:solidFill>
                    <a:srgbClr val="FFFFFF"/>
                  </a:solidFill>
                  <a:latin typeface="Roboto"/>
                </a:rPr>
                <a:t>Detestable Objects</a:t>
              </a:r>
            </a:p>
          </p:txBody>
        </p:sp>
        <p:sp>
          <p:nvSpPr>
            <p:cNvPr id="6" name="TextBox 6"/>
            <p:cNvSpPr txBox="1"/>
            <p:nvPr/>
          </p:nvSpPr>
          <p:spPr>
            <a:xfrm>
              <a:off x="0" y="4443089"/>
              <a:ext cx="7814550" cy="685800"/>
            </a:xfrm>
            <a:prstGeom prst="rect">
              <a:avLst/>
            </a:prstGeom>
          </p:spPr>
          <p:txBody>
            <a:bodyPr lIns="0" tIns="0" rIns="0" bIns="0" rtlCol="0" anchor="t">
              <a:spAutoFit/>
            </a:bodyPr>
            <a:lstStyle/>
            <a:p>
              <a:pPr marL="0" lvl="0" indent="0" algn="ctr">
                <a:lnSpc>
                  <a:spcPts val="4200"/>
                </a:lnSpc>
              </a:pPr>
              <a:r>
                <a:rPr lang="en-US" sz="3000">
                  <a:solidFill>
                    <a:srgbClr val="FFFFFF"/>
                  </a:solidFill>
                  <a:latin typeface="Roboto"/>
                </a:rPr>
                <a:t> </a:t>
              </a:r>
            </a:p>
          </p:txBody>
        </p:sp>
      </p:grpSp>
      <p:sp>
        <p:nvSpPr>
          <p:cNvPr id="7" name="Freeform 7"/>
          <p:cNvSpPr/>
          <p:nvPr/>
        </p:nvSpPr>
        <p:spPr>
          <a:xfrm rot="-1035703">
            <a:off x="8404969" y="7033983"/>
            <a:ext cx="2352043" cy="4620084"/>
          </a:xfrm>
          <a:custGeom>
            <a:avLst/>
            <a:gdLst/>
            <a:ahLst/>
            <a:cxnLst/>
            <a:rect l="l" t="t" r="r" b="b"/>
            <a:pathLst>
              <a:path w="2352043" h="4620084">
                <a:moveTo>
                  <a:pt x="0" y="0"/>
                </a:moveTo>
                <a:lnTo>
                  <a:pt x="2352043" y="0"/>
                </a:lnTo>
                <a:lnTo>
                  <a:pt x="2352043" y="4620084"/>
                </a:lnTo>
                <a:lnTo>
                  <a:pt x="0" y="46200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8874865">
            <a:off x="15080438" y="-1281342"/>
            <a:ext cx="2352043" cy="4620084"/>
          </a:xfrm>
          <a:custGeom>
            <a:avLst/>
            <a:gdLst/>
            <a:ahLst/>
            <a:cxnLst/>
            <a:rect l="l" t="t" r="r" b="b"/>
            <a:pathLst>
              <a:path w="2352043" h="4620084">
                <a:moveTo>
                  <a:pt x="0" y="0"/>
                </a:moveTo>
                <a:lnTo>
                  <a:pt x="2352043" y="0"/>
                </a:lnTo>
                <a:lnTo>
                  <a:pt x="2352043" y="4620084"/>
                </a:lnTo>
                <a:lnTo>
                  <a:pt x="0" y="46200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3768196" y="1567203"/>
            <a:ext cx="10751607" cy="1676400"/>
          </a:xfrm>
          <a:prstGeom prst="rect">
            <a:avLst/>
          </a:prstGeom>
        </p:spPr>
        <p:txBody>
          <a:bodyPr lIns="0" tIns="0" rIns="0" bIns="0" rtlCol="0" anchor="t">
            <a:spAutoFit/>
          </a:bodyPr>
          <a:lstStyle/>
          <a:p>
            <a:pPr algn="ctr">
              <a:lnSpc>
                <a:spcPts val="13200"/>
              </a:lnSpc>
            </a:pPr>
            <a:r>
              <a:rPr lang="en-US" sz="11000">
                <a:solidFill>
                  <a:srgbClr val="E6333A"/>
                </a:solidFill>
                <a:latin typeface="WC Mano Negra Bold"/>
              </a:rPr>
              <a:t>Jehovah-Rophe</a:t>
            </a:r>
          </a:p>
        </p:txBody>
      </p:sp>
      <p:sp>
        <p:nvSpPr>
          <p:cNvPr id="3" name="TextBox 3"/>
          <p:cNvSpPr txBox="1"/>
          <p:nvPr/>
        </p:nvSpPr>
        <p:spPr>
          <a:xfrm>
            <a:off x="1028700" y="4991100"/>
            <a:ext cx="16447287" cy="3627120"/>
          </a:xfrm>
          <a:prstGeom prst="rect">
            <a:avLst/>
          </a:prstGeom>
        </p:spPr>
        <p:txBody>
          <a:bodyPr lIns="0" tIns="0" rIns="0" bIns="0" rtlCol="0" anchor="t">
            <a:spAutoFit/>
          </a:bodyPr>
          <a:lstStyle/>
          <a:p>
            <a:pPr algn="ctr">
              <a:lnSpc>
                <a:spcPts val="7200"/>
              </a:lnSpc>
            </a:pPr>
            <a:r>
              <a:rPr lang="en-US" sz="4800">
                <a:solidFill>
                  <a:srgbClr val="FFFFFF"/>
                </a:solidFill>
                <a:latin typeface="Roboto"/>
              </a:rPr>
              <a:t>The name Jehovah-Rophe is found more than sixty times in the Old Testament, but it is first found in Exodus 15.  </a:t>
            </a:r>
            <a:r>
              <a:rPr lang="en-US" sz="4800">
                <a:solidFill>
                  <a:srgbClr val="E6333A"/>
                </a:solidFill>
                <a:latin typeface="Roboto Bold"/>
              </a:rPr>
              <a:t>Rophe means to heal, restore and make whole.</a:t>
            </a:r>
            <a:r>
              <a:rPr lang="en-US" sz="4800">
                <a:solidFill>
                  <a:srgbClr val="FFFFFF"/>
                </a:solidFill>
                <a:latin typeface="Roboto"/>
              </a:rPr>
              <a:t> Rophe as used in Exodus 15:26 means it is a part of God's identity.</a:t>
            </a:r>
          </a:p>
        </p:txBody>
      </p:sp>
      <p:pic>
        <p:nvPicPr>
          <p:cNvPr id="4" name="Picture 4"/>
          <p:cNvPicPr>
            <a:picLocks noChangeAspect="1"/>
          </p:cNvPicPr>
          <p:nvPr/>
        </p:nvPicPr>
        <p:blipFill>
          <a:blip r:embed="rId2"/>
          <a:srcRect/>
          <a:stretch>
            <a:fillRect/>
          </a:stretch>
        </p:blipFill>
        <p:spPr>
          <a:xfrm rot="500785">
            <a:off x="3430749" y="-446460"/>
            <a:ext cx="11426501" cy="5713251"/>
          </a:xfrm>
          <a:prstGeom prst="rect">
            <a:avLst/>
          </a:prstGeom>
        </p:spPr>
      </p:pic>
      <p:sp>
        <p:nvSpPr>
          <p:cNvPr id="5" name="TextBox 5"/>
          <p:cNvSpPr txBox="1"/>
          <p:nvPr/>
        </p:nvSpPr>
        <p:spPr>
          <a:xfrm>
            <a:off x="5402792" y="8767127"/>
            <a:ext cx="6878439" cy="887095"/>
          </a:xfrm>
          <a:prstGeom prst="rect">
            <a:avLst/>
          </a:prstGeom>
        </p:spPr>
        <p:txBody>
          <a:bodyPr lIns="0" tIns="0" rIns="0" bIns="0" rtlCol="0" anchor="t">
            <a:spAutoFit/>
          </a:bodyPr>
          <a:lstStyle/>
          <a:p>
            <a:pPr algn="ctr">
              <a:lnSpc>
                <a:spcPts val="7279"/>
              </a:lnSpc>
            </a:pPr>
            <a:r>
              <a:rPr lang="en-US" sz="5199">
                <a:solidFill>
                  <a:srgbClr val="FFFFFF"/>
                </a:solidFill>
                <a:latin typeface="Canva Sans Bold"/>
              </a:rPr>
              <a:t>Pronounced: raw-faw</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sp>
        <p:nvSpPr>
          <p:cNvPr id="2" name="AutoShape 2"/>
          <p:cNvSpPr/>
          <p:nvPr/>
        </p:nvSpPr>
        <p:spPr>
          <a:xfrm>
            <a:off x="-314784" y="0"/>
            <a:ext cx="5029200" cy="10296073"/>
          </a:xfrm>
          <a:prstGeom prst="rect">
            <a:avLst/>
          </a:prstGeom>
          <a:solidFill>
            <a:srgbClr val="FFFFFF"/>
          </a:solidFill>
        </p:spPr>
        <p:txBody>
          <a:bodyPr/>
          <a:lstStyle/>
          <a:p>
            <a:endParaRPr lang="en-US"/>
          </a:p>
        </p:txBody>
      </p:sp>
      <p:sp>
        <p:nvSpPr>
          <p:cNvPr id="3" name="Freeform 3"/>
          <p:cNvSpPr/>
          <p:nvPr/>
        </p:nvSpPr>
        <p:spPr>
          <a:xfrm>
            <a:off x="1028700" y="1028700"/>
            <a:ext cx="6457032" cy="8229600"/>
          </a:xfrm>
          <a:custGeom>
            <a:avLst/>
            <a:gdLst/>
            <a:ahLst/>
            <a:cxnLst/>
            <a:rect l="l" t="t" r="r" b="b"/>
            <a:pathLst>
              <a:path w="6457032" h="8229600">
                <a:moveTo>
                  <a:pt x="0" y="0"/>
                </a:moveTo>
                <a:lnTo>
                  <a:pt x="6457032" y="0"/>
                </a:lnTo>
                <a:lnTo>
                  <a:pt x="6457032" y="8229600"/>
                </a:lnTo>
                <a:lnTo>
                  <a:pt x="0" y="8229600"/>
                </a:lnTo>
                <a:lnTo>
                  <a:pt x="0" y="0"/>
                </a:lnTo>
                <a:close/>
              </a:path>
            </a:pathLst>
          </a:custGeom>
          <a:blipFill>
            <a:blip r:embed="rId2"/>
            <a:stretch>
              <a:fillRect l="-10061" r="-81115"/>
            </a:stretch>
          </a:blipFill>
        </p:spPr>
        <p:txBody>
          <a:bodyPr/>
          <a:lstStyle/>
          <a:p>
            <a:endParaRPr lang="en-US"/>
          </a:p>
        </p:txBody>
      </p:sp>
      <p:sp>
        <p:nvSpPr>
          <p:cNvPr id="4" name="TextBox 4"/>
          <p:cNvSpPr txBox="1"/>
          <p:nvPr/>
        </p:nvSpPr>
        <p:spPr>
          <a:xfrm>
            <a:off x="8615661" y="3823433"/>
            <a:ext cx="9407513" cy="1697620"/>
          </a:xfrm>
          <a:prstGeom prst="rect">
            <a:avLst/>
          </a:prstGeom>
        </p:spPr>
        <p:txBody>
          <a:bodyPr lIns="0" tIns="0" rIns="0" bIns="0" rtlCol="0" anchor="t">
            <a:spAutoFit/>
          </a:bodyPr>
          <a:lstStyle/>
          <a:p>
            <a:pPr marL="0" lvl="0" indent="0">
              <a:lnSpc>
                <a:spcPts val="13546"/>
              </a:lnSpc>
              <a:spcBef>
                <a:spcPct val="0"/>
              </a:spcBef>
            </a:pPr>
            <a:r>
              <a:rPr lang="en-US" sz="10420" u="none">
                <a:solidFill>
                  <a:srgbClr val="FFFFFF"/>
                </a:solidFill>
                <a:latin typeface="Roboto"/>
              </a:rPr>
              <a:t>Repent of SIN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grpSp>
        <p:nvGrpSpPr>
          <p:cNvPr id="2" name="Group 2"/>
          <p:cNvGrpSpPr/>
          <p:nvPr/>
        </p:nvGrpSpPr>
        <p:grpSpPr>
          <a:xfrm>
            <a:off x="577551" y="0"/>
            <a:ext cx="6940421" cy="10287000"/>
            <a:chOff x="0" y="0"/>
            <a:chExt cx="9253894" cy="13716000"/>
          </a:xfrm>
        </p:grpSpPr>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30962" r="30962"/>
            <a:stretch>
              <a:fillRect/>
            </a:stretch>
          </p:blipFill>
          <p:spPr>
            <a:xfrm>
              <a:off x="0" y="0"/>
              <a:ext cx="9253894" cy="13716000"/>
            </a:xfrm>
            <a:prstGeom prst="rect">
              <a:avLst/>
            </a:prstGeom>
          </p:spPr>
        </p:pic>
      </p:grpSp>
      <p:sp>
        <p:nvSpPr>
          <p:cNvPr id="4" name="TextBox 4"/>
          <p:cNvSpPr txBox="1"/>
          <p:nvPr/>
        </p:nvSpPr>
        <p:spPr>
          <a:xfrm>
            <a:off x="8556509" y="1717174"/>
            <a:ext cx="9081261" cy="2297209"/>
          </a:xfrm>
          <a:prstGeom prst="rect">
            <a:avLst/>
          </a:prstGeom>
        </p:spPr>
        <p:txBody>
          <a:bodyPr lIns="0" tIns="0" rIns="0" bIns="0" rtlCol="0" anchor="t">
            <a:spAutoFit/>
          </a:bodyPr>
          <a:lstStyle/>
          <a:p>
            <a:pPr marL="0" lvl="0" indent="0" algn="l">
              <a:lnSpc>
                <a:spcPts val="9017"/>
              </a:lnSpc>
              <a:spcBef>
                <a:spcPct val="0"/>
              </a:spcBef>
            </a:pPr>
            <a:r>
              <a:rPr lang="en-US" sz="8197" u="none">
                <a:solidFill>
                  <a:srgbClr val="FFFFFF"/>
                </a:solidFill>
                <a:latin typeface="Roboto"/>
              </a:rPr>
              <a:t>Undealt with shame, regret, etc.</a:t>
            </a:r>
          </a:p>
        </p:txBody>
      </p:sp>
      <p:sp>
        <p:nvSpPr>
          <p:cNvPr id="5" name="TextBox 5"/>
          <p:cNvSpPr txBox="1"/>
          <p:nvPr/>
        </p:nvSpPr>
        <p:spPr>
          <a:xfrm>
            <a:off x="8556509" y="5413258"/>
            <a:ext cx="9291813" cy="3456940"/>
          </a:xfrm>
          <a:prstGeom prst="rect">
            <a:avLst/>
          </a:prstGeom>
        </p:spPr>
        <p:txBody>
          <a:bodyPr lIns="0" tIns="0" rIns="0" bIns="0" rtlCol="0" anchor="t">
            <a:spAutoFit/>
          </a:bodyPr>
          <a:lstStyle/>
          <a:p>
            <a:pPr marL="0" lvl="0" indent="0" algn="l">
              <a:lnSpc>
                <a:spcPts val="9019"/>
              </a:lnSpc>
              <a:spcBef>
                <a:spcPct val="0"/>
              </a:spcBef>
            </a:pPr>
            <a:r>
              <a:rPr lang="en-US" sz="8199" u="none">
                <a:solidFill>
                  <a:srgbClr val="FFFFFF"/>
                </a:solidFill>
                <a:latin typeface="Roboto"/>
              </a:rPr>
              <a:t>Worsens before church times or ministry</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6747517" cy="10287000"/>
          </a:xfrm>
          <a:custGeom>
            <a:avLst/>
            <a:gdLst/>
            <a:ahLst/>
            <a:cxnLst/>
            <a:rect l="l" t="t" r="r" b="b"/>
            <a:pathLst>
              <a:path w="6747517" h="10287000">
                <a:moveTo>
                  <a:pt x="0" y="0"/>
                </a:moveTo>
                <a:lnTo>
                  <a:pt x="6747517" y="0"/>
                </a:lnTo>
                <a:lnTo>
                  <a:pt x="6747517" y="10287000"/>
                </a:lnTo>
                <a:lnTo>
                  <a:pt x="0" y="10287000"/>
                </a:lnTo>
                <a:lnTo>
                  <a:pt x="0" y="0"/>
                </a:lnTo>
                <a:close/>
              </a:path>
            </a:pathLst>
          </a:custGeom>
          <a:blipFill>
            <a:blip r:embed="rId2"/>
            <a:stretch>
              <a:fillRect l="-62137" r="-66689"/>
            </a:stretch>
          </a:blipFill>
        </p:spPr>
        <p:txBody>
          <a:bodyPr/>
          <a:lstStyle/>
          <a:p>
            <a:endParaRPr lang="en-US"/>
          </a:p>
        </p:txBody>
      </p:sp>
      <p:sp>
        <p:nvSpPr>
          <p:cNvPr id="3" name="TextBox 3"/>
          <p:cNvSpPr txBox="1"/>
          <p:nvPr/>
        </p:nvSpPr>
        <p:spPr>
          <a:xfrm>
            <a:off x="8238213" y="2211993"/>
            <a:ext cx="9651740" cy="5010150"/>
          </a:xfrm>
          <a:prstGeom prst="rect">
            <a:avLst/>
          </a:prstGeom>
        </p:spPr>
        <p:txBody>
          <a:bodyPr lIns="0" tIns="0" rIns="0" bIns="0" rtlCol="0" anchor="t">
            <a:spAutoFit/>
          </a:bodyPr>
          <a:lstStyle/>
          <a:p>
            <a:pPr>
              <a:lnSpc>
                <a:spcPts val="13200"/>
              </a:lnSpc>
            </a:pPr>
            <a:r>
              <a:rPr lang="en-US" sz="11000">
                <a:solidFill>
                  <a:srgbClr val="FFFFFF"/>
                </a:solidFill>
                <a:latin typeface="WC Mano Negra Bold"/>
              </a:rPr>
              <a:t>The Spirit of Infirmity is a Gateway Spirit</a:t>
            </a:r>
          </a:p>
        </p:txBody>
      </p:sp>
      <p:sp>
        <p:nvSpPr>
          <p:cNvPr id="4" name="Freeform 4"/>
          <p:cNvSpPr/>
          <p:nvPr/>
        </p:nvSpPr>
        <p:spPr>
          <a:xfrm rot="10736736">
            <a:off x="10159977" y="7591546"/>
            <a:ext cx="7093234" cy="727056"/>
          </a:xfrm>
          <a:custGeom>
            <a:avLst/>
            <a:gdLst/>
            <a:ahLst/>
            <a:cxnLst/>
            <a:rect l="l" t="t" r="r" b="b"/>
            <a:pathLst>
              <a:path w="7093234" h="727056">
                <a:moveTo>
                  <a:pt x="0" y="0"/>
                </a:moveTo>
                <a:lnTo>
                  <a:pt x="7093234" y="0"/>
                </a:lnTo>
                <a:lnTo>
                  <a:pt x="7093234" y="727057"/>
                </a:lnTo>
                <a:lnTo>
                  <a:pt x="0" y="727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13751" r="49231"/>
          <a:stretch>
            <a:fillRect/>
          </a:stretch>
        </p:blipFill>
        <p:spPr>
          <a:xfrm>
            <a:off x="0" y="0"/>
            <a:ext cx="6747517" cy="10287000"/>
          </a:xfrm>
          <a:prstGeom prst="rect">
            <a:avLst/>
          </a:prstGeom>
        </p:spPr>
      </p:pic>
      <p:sp>
        <p:nvSpPr>
          <p:cNvPr id="3" name="TextBox 3"/>
          <p:cNvSpPr txBox="1"/>
          <p:nvPr/>
        </p:nvSpPr>
        <p:spPr>
          <a:xfrm>
            <a:off x="7607560" y="500856"/>
            <a:ext cx="9651740" cy="1676400"/>
          </a:xfrm>
          <a:prstGeom prst="rect">
            <a:avLst/>
          </a:prstGeom>
        </p:spPr>
        <p:txBody>
          <a:bodyPr lIns="0" tIns="0" rIns="0" bIns="0" rtlCol="0" anchor="t">
            <a:spAutoFit/>
          </a:bodyPr>
          <a:lstStyle/>
          <a:p>
            <a:pPr>
              <a:lnSpc>
                <a:spcPts val="13200"/>
              </a:lnSpc>
            </a:pPr>
            <a:r>
              <a:rPr lang="en-US" sz="11000">
                <a:solidFill>
                  <a:srgbClr val="FFFFFF"/>
                </a:solidFill>
                <a:latin typeface="WC Mano Negra Bold"/>
              </a:rPr>
              <a:t>Spirits in Cahoots</a:t>
            </a:r>
          </a:p>
        </p:txBody>
      </p:sp>
      <p:sp>
        <p:nvSpPr>
          <p:cNvPr id="4" name="TextBox 4"/>
          <p:cNvSpPr txBox="1"/>
          <p:nvPr/>
        </p:nvSpPr>
        <p:spPr>
          <a:xfrm>
            <a:off x="7898702" y="3614002"/>
            <a:ext cx="9069457" cy="5838825"/>
          </a:xfrm>
          <a:prstGeom prst="rect">
            <a:avLst/>
          </a:prstGeom>
        </p:spPr>
        <p:txBody>
          <a:bodyPr lIns="0" tIns="0" rIns="0" bIns="0" rtlCol="0" anchor="t">
            <a:spAutoFit/>
          </a:bodyPr>
          <a:lstStyle/>
          <a:p>
            <a:pPr algn="ctr">
              <a:lnSpc>
                <a:spcPts val="7680"/>
              </a:lnSpc>
            </a:pPr>
            <a:r>
              <a:rPr lang="en-US" sz="6400">
                <a:solidFill>
                  <a:srgbClr val="FFFFFF"/>
                </a:solidFill>
                <a:latin typeface="Roboto Bold"/>
              </a:rPr>
              <a:t>Infirmity</a:t>
            </a:r>
          </a:p>
          <a:p>
            <a:pPr algn="ctr">
              <a:lnSpc>
                <a:spcPts val="7680"/>
              </a:lnSpc>
            </a:pPr>
            <a:r>
              <a:rPr lang="en-US" sz="6400">
                <a:solidFill>
                  <a:srgbClr val="FFFFFF"/>
                </a:solidFill>
                <a:latin typeface="Roboto Bold"/>
              </a:rPr>
              <a:t>Heaviness</a:t>
            </a:r>
          </a:p>
          <a:p>
            <a:pPr algn="ctr">
              <a:lnSpc>
                <a:spcPts val="7680"/>
              </a:lnSpc>
            </a:pPr>
            <a:r>
              <a:rPr lang="en-US" sz="6400">
                <a:solidFill>
                  <a:srgbClr val="FFFFFF"/>
                </a:solidFill>
                <a:latin typeface="Roboto Bold"/>
              </a:rPr>
              <a:t>Lying</a:t>
            </a:r>
          </a:p>
          <a:p>
            <a:pPr algn="ctr">
              <a:lnSpc>
                <a:spcPts val="7680"/>
              </a:lnSpc>
            </a:pPr>
            <a:r>
              <a:rPr lang="en-US" sz="6400">
                <a:solidFill>
                  <a:srgbClr val="FFFFFF"/>
                </a:solidFill>
                <a:latin typeface="Roboto Bold"/>
              </a:rPr>
              <a:t>Anitchrist </a:t>
            </a:r>
          </a:p>
          <a:p>
            <a:pPr algn="ctr">
              <a:lnSpc>
                <a:spcPts val="7680"/>
              </a:lnSpc>
            </a:pPr>
            <a:r>
              <a:rPr lang="en-US" sz="6400">
                <a:solidFill>
                  <a:srgbClr val="FFFFFF"/>
                </a:solidFill>
                <a:latin typeface="Roboto Bold"/>
              </a:rPr>
              <a:t>Fear</a:t>
            </a:r>
          </a:p>
          <a:p>
            <a:pPr algn="ctr">
              <a:lnSpc>
                <a:spcPts val="7680"/>
              </a:lnSpc>
            </a:pPr>
            <a:r>
              <a:rPr lang="en-US" sz="6400">
                <a:solidFill>
                  <a:srgbClr val="FFFFFF"/>
                </a:solidFill>
                <a:latin typeface="Roboto Bold"/>
              </a:rPr>
              <a:t>Deaf &amp; Dumb</a:t>
            </a:r>
          </a:p>
        </p:txBody>
      </p:sp>
      <p:sp>
        <p:nvSpPr>
          <p:cNvPr id="5" name="Freeform 5"/>
          <p:cNvSpPr/>
          <p:nvPr/>
        </p:nvSpPr>
        <p:spPr>
          <a:xfrm>
            <a:off x="8595672" y="2409575"/>
            <a:ext cx="7093234" cy="727056"/>
          </a:xfrm>
          <a:custGeom>
            <a:avLst/>
            <a:gdLst/>
            <a:ahLst/>
            <a:cxnLst/>
            <a:rect l="l" t="t" r="r" b="b"/>
            <a:pathLst>
              <a:path w="7093234" h="727056">
                <a:moveTo>
                  <a:pt x="0" y="0"/>
                </a:moveTo>
                <a:lnTo>
                  <a:pt x="7093234" y="0"/>
                </a:lnTo>
                <a:lnTo>
                  <a:pt x="7093234" y="727056"/>
                </a:lnTo>
                <a:lnTo>
                  <a:pt x="0" y="7270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6747517" cy="10287000"/>
          </a:xfrm>
          <a:custGeom>
            <a:avLst/>
            <a:gdLst/>
            <a:ahLst/>
            <a:cxnLst/>
            <a:rect l="l" t="t" r="r" b="b"/>
            <a:pathLst>
              <a:path w="6747517" h="10287000">
                <a:moveTo>
                  <a:pt x="0" y="0"/>
                </a:moveTo>
                <a:lnTo>
                  <a:pt x="6747517" y="0"/>
                </a:lnTo>
                <a:lnTo>
                  <a:pt x="6747517" y="10287000"/>
                </a:lnTo>
                <a:lnTo>
                  <a:pt x="0" y="10287000"/>
                </a:lnTo>
                <a:lnTo>
                  <a:pt x="0" y="0"/>
                </a:lnTo>
                <a:close/>
              </a:path>
            </a:pathLst>
          </a:custGeom>
          <a:blipFill>
            <a:blip r:embed="rId2"/>
            <a:stretch>
              <a:fillRect l="-1022" r="-1022"/>
            </a:stretch>
          </a:blipFill>
        </p:spPr>
        <p:txBody>
          <a:bodyPr/>
          <a:lstStyle/>
          <a:p>
            <a:endParaRPr lang="en-US"/>
          </a:p>
        </p:txBody>
      </p:sp>
      <p:sp>
        <p:nvSpPr>
          <p:cNvPr id="3" name="TextBox 3"/>
          <p:cNvSpPr txBox="1"/>
          <p:nvPr/>
        </p:nvSpPr>
        <p:spPr>
          <a:xfrm>
            <a:off x="7607560" y="500856"/>
            <a:ext cx="9651740" cy="1676400"/>
          </a:xfrm>
          <a:prstGeom prst="rect">
            <a:avLst/>
          </a:prstGeom>
        </p:spPr>
        <p:txBody>
          <a:bodyPr lIns="0" tIns="0" rIns="0" bIns="0" rtlCol="0" anchor="t">
            <a:spAutoFit/>
          </a:bodyPr>
          <a:lstStyle/>
          <a:p>
            <a:pPr>
              <a:lnSpc>
                <a:spcPts val="13200"/>
              </a:lnSpc>
            </a:pPr>
            <a:r>
              <a:rPr lang="en-US" sz="11000">
                <a:solidFill>
                  <a:srgbClr val="FFFFFF"/>
                </a:solidFill>
                <a:latin typeface="WC Mano Negra Bold"/>
              </a:rPr>
              <a:t>Partner in Crime</a:t>
            </a:r>
          </a:p>
        </p:txBody>
      </p:sp>
      <p:sp>
        <p:nvSpPr>
          <p:cNvPr id="4" name="TextBox 4"/>
          <p:cNvSpPr txBox="1"/>
          <p:nvPr/>
        </p:nvSpPr>
        <p:spPr>
          <a:xfrm>
            <a:off x="7898702" y="3572658"/>
            <a:ext cx="9069457" cy="6105525"/>
          </a:xfrm>
          <a:prstGeom prst="rect">
            <a:avLst/>
          </a:prstGeom>
        </p:spPr>
        <p:txBody>
          <a:bodyPr lIns="0" tIns="0" rIns="0" bIns="0" rtlCol="0" anchor="t">
            <a:spAutoFit/>
          </a:bodyPr>
          <a:lstStyle/>
          <a:p>
            <a:pPr algn="ctr">
              <a:lnSpc>
                <a:spcPts val="9600"/>
              </a:lnSpc>
            </a:pPr>
            <a:r>
              <a:rPr lang="en-US" sz="8000">
                <a:solidFill>
                  <a:srgbClr val="FFFFFF"/>
                </a:solidFill>
                <a:latin typeface="Roboto Bold"/>
              </a:rPr>
              <a:t>Leviathan</a:t>
            </a:r>
          </a:p>
          <a:p>
            <a:pPr algn="ctr">
              <a:lnSpc>
                <a:spcPts val="9600"/>
              </a:lnSpc>
            </a:pPr>
            <a:endParaRPr lang="en-US" sz="8000">
              <a:solidFill>
                <a:srgbClr val="FFFFFF"/>
              </a:solidFill>
              <a:latin typeface="Roboto Bold"/>
            </a:endParaRPr>
          </a:p>
          <a:p>
            <a:pPr algn="ctr">
              <a:lnSpc>
                <a:spcPts val="9600"/>
              </a:lnSpc>
            </a:pPr>
            <a:r>
              <a:rPr lang="en-US" sz="8000">
                <a:solidFill>
                  <a:srgbClr val="FFFFFF"/>
                </a:solidFill>
                <a:latin typeface="Roboto Bold"/>
              </a:rPr>
              <a:t>Pain, Muscles, Back, Shoulders, Neck, Root Demon</a:t>
            </a:r>
          </a:p>
        </p:txBody>
      </p:sp>
      <p:sp>
        <p:nvSpPr>
          <p:cNvPr id="5" name="Freeform 5"/>
          <p:cNvSpPr/>
          <p:nvPr/>
        </p:nvSpPr>
        <p:spPr>
          <a:xfrm>
            <a:off x="8595672" y="2409575"/>
            <a:ext cx="7093234" cy="727056"/>
          </a:xfrm>
          <a:custGeom>
            <a:avLst/>
            <a:gdLst/>
            <a:ahLst/>
            <a:cxnLst/>
            <a:rect l="l" t="t" r="r" b="b"/>
            <a:pathLst>
              <a:path w="7093234" h="727056">
                <a:moveTo>
                  <a:pt x="0" y="0"/>
                </a:moveTo>
                <a:lnTo>
                  <a:pt x="7093234" y="0"/>
                </a:lnTo>
                <a:lnTo>
                  <a:pt x="7093234" y="727056"/>
                </a:lnTo>
                <a:lnTo>
                  <a:pt x="0" y="727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511748" y="680576"/>
            <a:ext cx="13651204" cy="1457325"/>
          </a:xfrm>
          <a:prstGeom prst="rect">
            <a:avLst/>
          </a:prstGeom>
        </p:spPr>
        <p:txBody>
          <a:bodyPr lIns="0" tIns="0" rIns="0" bIns="0" rtlCol="0" anchor="t">
            <a:spAutoFit/>
          </a:bodyPr>
          <a:lstStyle/>
          <a:p>
            <a:pPr algn="ctr">
              <a:lnSpc>
                <a:spcPts val="11400"/>
              </a:lnSpc>
            </a:pPr>
            <a:r>
              <a:rPr lang="en-US" sz="9500">
                <a:solidFill>
                  <a:srgbClr val="C1FF72"/>
                </a:solidFill>
                <a:latin typeface="WC Mano Negra Bold"/>
              </a:rPr>
              <a:t>TIPS for Prayer/Deliverance</a:t>
            </a:r>
          </a:p>
        </p:txBody>
      </p:sp>
      <p:pic>
        <p:nvPicPr>
          <p:cNvPr id="3" name="Picture 3"/>
          <p:cNvPicPr>
            <a:picLocks noChangeAspect="1"/>
          </p:cNvPicPr>
          <p:nvPr/>
        </p:nvPicPr>
        <p:blipFill>
          <a:blip r:embed="rId2"/>
          <a:srcRect/>
          <a:stretch>
            <a:fillRect/>
          </a:stretch>
        </p:blipFill>
        <p:spPr>
          <a:xfrm>
            <a:off x="10436729" y="2556825"/>
            <a:ext cx="3408385" cy="1006116"/>
          </a:xfrm>
          <a:prstGeom prst="rect">
            <a:avLst/>
          </a:prstGeom>
        </p:spPr>
      </p:pic>
      <p:sp>
        <p:nvSpPr>
          <p:cNvPr id="4" name="TextBox 4"/>
          <p:cNvSpPr txBox="1"/>
          <p:nvPr/>
        </p:nvSpPr>
        <p:spPr>
          <a:xfrm>
            <a:off x="563937" y="4675505"/>
            <a:ext cx="17160126" cy="4582795"/>
          </a:xfrm>
          <a:prstGeom prst="rect">
            <a:avLst/>
          </a:prstGeom>
        </p:spPr>
        <p:txBody>
          <a:bodyPr lIns="0" tIns="0" rIns="0" bIns="0" rtlCol="0" anchor="t">
            <a:spAutoFit/>
          </a:bodyPr>
          <a:lstStyle/>
          <a:p>
            <a:pPr algn="ctr">
              <a:lnSpc>
                <a:spcPts val="7279"/>
              </a:lnSpc>
            </a:pPr>
            <a:r>
              <a:rPr lang="en-US" sz="5199">
                <a:solidFill>
                  <a:srgbClr val="FFFFFF"/>
                </a:solidFill>
                <a:latin typeface="Canva Sans Bold"/>
              </a:rPr>
              <a:t>Ask the Lord to repair those areas affected by the damage done by the unclean spirits and BELIEVE God will finish what He starts!</a:t>
            </a:r>
          </a:p>
          <a:p>
            <a:pPr algn="ctr">
              <a:lnSpc>
                <a:spcPts val="7279"/>
              </a:lnSpc>
            </a:pPr>
            <a:endParaRPr lang="en-US" sz="5199">
              <a:solidFill>
                <a:srgbClr val="FFFFFF"/>
              </a:solidFill>
              <a:latin typeface="Canva Sans Bold"/>
            </a:endParaRPr>
          </a:p>
          <a:p>
            <a:pPr algn="ctr">
              <a:lnSpc>
                <a:spcPts val="7279"/>
              </a:lnSpc>
            </a:pPr>
            <a:endParaRPr lang="en-US" sz="5199">
              <a:solidFill>
                <a:srgbClr val="FFFFFF"/>
              </a:solidFill>
              <a:latin typeface="Canva Sans Bo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511748" y="680576"/>
            <a:ext cx="13651204" cy="1457325"/>
          </a:xfrm>
          <a:prstGeom prst="rect">
            <a:avLst/>
          </a:prstGeom>
        </p:spPr>
        <p:txBody>
          <a:bodyPr lIns="0" tIns="0" rIns="0" bIns="0" rtlCol="0" anchor="t">
            <a:spAutoFit/>
          </a:bodyPr>
          <a:lstStyle/>
          <a:p>
            <a:pPr algn="ctr">
              <a:lnSpc>
                <a:spcPts val="11400"/>
              </a:lnSpc>
            </a:pPr>
            <a:r>
              <a:rPr lang="en-US" sz="9500">
                <a:solidFill>
                  <a:srgbClr val="C6E2FA"/>
                </a:solidFill>
                <a:latin typeface="WC Mano Negra Bold"/>
              </a:rPr>
              <a:t>TIPS for Prayer/Deliverance</a:t>
            </a:r>
          </a:p>
        </p:txBody>
      </p:sp>
      <p:pic>
        <p:nvPicPr>
          <p:cNvPr id="3" name="Picture 3"/>
          <p:cNvPicPr>
            <a:picLocks noChangeAspect="1"/>
          </p:cNvPicPr>
          <p:nvPr/>
        </p:nvPicPr>
        <p:blipFill>
          <a:blip r:embed="rId2"/>
          <a:srcRect/>
          <a:stretch>
            <a:fillRect/>
          </a:stretch>
        </p:blipFill>
        <p:spPr>
          <a:xfrm>
            <a:off x="10436729" y="2556825"/>
            <a:ext cx="3408385" cy="1006116"/>
          </a:xfrm>
          <a:prstGeom prst="rect">
            <a:avLst/>
          </a:prstGeom>
        </p:spPr>
      </p:pic>
      <p:sp>
        <p:nvSpPr>
          <p:cNvPr id="4" name="TextBox 4"/>
          <p:cNvSpPr txBox="1"/>
          <p:nvPr/>
        </p:nvSpPr>
        <p:spPr>
          <a:xfrm>
            <a:off x="563937" y="4675505"/>
            <a:ext cx="17160126" cy="2734945"/>
          </a:xfrm>
          <a:prstGeom prst="rect">
            <a:avLst/>
          </a:prstGeom>
        </p:spPr>
        <p:txBody>
          <a:bodyPr lIns="0" tIns="0" rIns="0" bIns="0" rtlCol="0" anchor="t">
            <a:spAutoFit/>
          </a:bodyPr>
          <a:lstStyle/>
          <a:p>
            <a:pPr algn="ctr">
              <a:lnSpc>
                <a:spcPts val="7279"/>
              </a:lnSpc>
            </a:pPr>
            <a:r>
              <a:rPr lang="en-US" sz="5199">
                <a:solidFill>
                  <a:srgbClr val="FFFFFF"/>
                </a:solidFill>
                <a:latin typeface="Canva Sans Bold"/>
              </a:rPr>
              <a:t>Pray for Deliverance first and then follow up with releasing the Healing of Jesus Christ.</a:t>
            </a:r>
          </a:p>
          <a:p>
            <a:pPr algn="ctr">
              <a:lnSpc>
                <a:spcPts val="7279"/>
              </a:lnSpc>
            </a:pPr>
            <a:endParaRPr lang="en-US" sz="5199">
              <a:solidFill>
                <a:srgbClr val="FFFFFF"/>
              </a:solidFill>
              <a:latin typeface="Canva Sans Bo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511748" y="680576"/>
            <a:ext cx="13651204" cy="1457325"/>
          </a:xfrm>
          <a:prstGeom prst="rect">
            <a:avLst/>
          </a:prstGeom>
        </p:spPr>
        <p:txBody>
          <a:bodyPr lIns="0" tIns="0" rIns="0" bIns="0" rtlCol="0" anchor="t">
            <a:spAutoFit/>
          </a:bodyPr>
          <a:lstStyle/>
          <a:p>
            <a:pPr algn="ctr">
              <a:lnSpc>
                <a:spcPts val="11400"/>
              </a:lnSpc>
            </a:pPr>
            <a:r>
              <a:rPr lang="en-US" sz="9500">
                <a:solidFill>
                  <a:srgbClr val="5CE1E6"/>
                </a:solidFill>
                <a:latin typeface="WC Mano Negra Bold"/>
              </a:rPr>
              <a:t>TIPS for Prayer/Deliverance</a:t>
            </a:r>
          </a:p>
        </p:txBody>
      </p:sp>
      <p:pic>
        <p:nvPicPr>
          <p:cNvPr id="3" name="Picture 3"/>
          <p:cNvPicPr>
            <a:picLocks noChangeAspect="1"/>
          </p:cNvPicPr>
          <p:nvPr/>
        </p:nvPicPr>
        <p:blipFill>
          <a:blip r:embed="rId2"/>
          <a:srcRect/>
          <a:stretch>
            <a:fillRect/>
          </a:stretch>
        </p:blipFill>
        <p:spPr>
          <a:xfrm>
            <a:off x="10726753" y="2331250"/>
            <a:ext cx="3408385" cy="1006116"/>
          </a:xfrm>
          <a:prstGeom prst="rect">
            <a:avLst/>
          </a:prstGeom>
        </p:spPr>
      </p:pic>
      <p:sp>
        <p:nvSpPr>
          <p:cNvPr id="4" name="TextBox 4"/>
          <p:cNvSpPr txBox="1"/>
          <p:nvPr/>
        </p:nvSpPr>
        <p:spPr>
          <a:xfrm>
            <a:off x="563937" y="4637405"/>
            <a:ext cx="17160126" cy="3970656"/>
          </a:xfrm>
          <a:prstGeom prst="rect">
            <a:avLst/>
          </a:prstGeom>
        </p:spPr>
        <p:txBody>
          <a:bodyPr lIns="0" tIns="0" rIns="0" bIns="0" rtlCol="0" anchor="t">
            <a:spAutoFit/>
          </a:bodyPr>
          <a:lstStyle/>
          <a:p>
            <a:pPr algn="ctr">
              <a:lnSpc>
                <a:spcPts val="9659"/>
              </a:lnSpc>
            </a:pPr>
            <a:r>
              <a:rPr lang="en-US" sz="6899">
                <a:solidFill>
                  <a:srgbClr val="FFFFFF"/>
                </a:solidFill>
                <a:latin typeface="Canva Sans Bold"/>
              </a:rPr>
              <a:t>ASK for Permission First:</a:t>
            </a:r>
          </a:p>
          <a:p>
            <a:pPr algn="ctr">
              <a:lnSpc>
                <a:spcPts val="7279"/>
              </a:lnSpc>
            </a:pPr>
            <a:r>
              <a:rPr lang="en-US" sz="5199">
                <a:solidFill>
                  <a:srgbClr val="FFFFFF"/>
                </a:solidFill>
                <a:latin typeface="Canva Sans Bold"/>
              </a:rPr>
              <a:t>Place hand or person’s hand on area where infirmity is, if possible.</a:t>
            </a:r>
          </a:p>
          <a:p>
            <a:pPr algn="ctr">
              <a:lnSpc>
                <a:spcPts val="7279"/>
              </a:lnSpc>
            </a:pPr>
            <a:endParaRPr lang="en-US" sz="5199">
              <a:solidFill>
                <a:srgbClr val="FFFFFF"/>
              </a:solidFill>
              <a:latin typeface="Canva Sans Bo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511748" y="680576"/>
            <a:ext cx="13651204" cy="1457325"/>
          </a:xfrm>
          <a:prstGeom prst="rect">
            <a:avLst/>
          </a:prstGeom>
        </p:spPr>
        <p:txBody>
          <a:bodyPr lIns="0" tIns="0" rIns="0" bIns="0" rtlCol="0" anchor="t">
            <a:spAutoFit/>
          </a:bodyPr>
          <a:lstStyle/>
          <a:p>
            <a:pPr algn="ctr">
              <a:lnSpc>
                <a:spcPts val="11400"/>
              </a:lnSpc>
            </a:pPr>
            <a:r>
              <a:rPr lang="en-US" sz="9500">
                <a:solidFill>
                  <a:srgbClr val="FFBD59"/>
                </a:solidFill>
                <a:latin typeface="WC Mano Negra Bold"/>
              </a:rPr>
              <a:t>TIPS for Prayer/Deliverance</a:t>
            </a:r>
          </a:p>
        </p:txBody>
      </p:sp>
      <p:pic>
        <p:nvPicPr>
          <p:cNvPr id="3" name="Picture 3"/>
          <p:cNvPicPr>
            <a:picLocks noChangeAspect="1"/>
          </p:cNvPicPr>
          <p:nvPr/>
        </p:nvPicPr>
        <p:blipFill>
          <a:blip r:embed="rId2"/>
          <a:srcRect/>
          <a:stretch>
            <a:fillRect/>
          </a:stretch>
        </p:blipFill>
        <p:spPr>
          <a:xfrm>
            <a:off x="10726753" y="2331250"/>
            <a:ext cx="3408385" cy="1006116"/>
          </a:xfrm>
          <a:prstGeom prst="rect">
            <a:avLst/>
          </a:prstGeom>
        </p:spPr>
      </p:pic>
      <p:sp>
        <p:nvSpPr>
          <p:cNvPr id="4" name="TextBox 4"/>
          <p:cNvSpPr txBox="1"/>
          <p:nvPr/>
        </p:nvSpPr>
        <p:spPr>
          <a:xfrm>
            <a:off x="563937" y="4637405"/>
            <a:ext cx="17160126" cy="4561206"/>
          </a:xfrm>
          <a:prstGeom prst="rect">
            <a:avLst/>
          </a:prstGeom>
        </p:spPr>
        <p:txBody>
          <a:bodyPr lIns="0" tIns="0" rIns="0" bIns="0" rtlCol="0" anchor="t">
            <a:spAutoFit/>
          </a:bodyPr>
          <a:lstStyle/>
          <a:p>
            <a:pPr algn="ctr">
              <a:lnSpc>
                <a:spcPts val="9659"/>
              </a:lnSpc>
            </a:pPr>
            <a:r>
              <a:rPr lang="en-US" sz="6899">
                <a:solidFill>
                  <a:srgbClr val="FFFFFF"/>
                </a:solidFill>
                <a:latin typeface="Canva Sans Bold"/>
              </a:rPr>
              <a:t>Call out the infirmity by its function/diagnosis. e.g. Migraine, Arthritis</a:t>
            </a:r>
          </a:p>
          <a:p>
            <a:pPr algn="ctr">
              <a:lnSpc>
                <a:spcPts val="7279"/>
              </a:lnSpc>
            </a:pPr>
            <a:endParaRPr lang="en-US" sz="6899">
              <a:solidFill>
                <a:srgbClr val="FFFFFF"/>
              </a:solidFill>
              <a:latin typeface="Canva Sans Bo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511748" y="680576"/>
            <a:ext cx="13651204" cy="1457325"/>
          </a:xfrm>
          <a:prstGeom prst="rect">
            <a:avLst/>
          </a:prstGeom>
        </p:spPr>
        <p:txBody>
          <a:bodyPr lIns="0" tIns="0" rIns="0" bIns="0" rtlCol="0" anchor="t">
            <a:spAutoFit/>
          </a:bodyPr>
          <a:lstStyle/>
          <a:p>
            <a:pPr algn="ctr">
              <a:lnSpc>
                <a:spcPts val="11400"/>
              </a:lnSpc>
            </a:pPr>
            <a:r>
              <a:rPr lang="en-US" sz="9500">
                <a:solidFill>
                  <a:srgbClr val="FF66C4"/>
                </a:solidFill>
                <a:latin typeface="WC Mano Negra Bold"/>
              </a:rPr>
              <a:t>TIPS for Prayer/Deliverance</a:t>
            </a:r>
          </a:p>
        </p:txBody>
      </p:sp>
      <p:pic>
        <p:nvPicPr>
          <p:cNvPr id="3" name="Picture 3"/>
          <p:cNvPicPr>
            <a:picLocks noChangeAspect="1"/>
          </p:cNvPicPr>
          <p:nvPr/>
        </p:nvPicPr>
        <p:blipFill>
          <a:blip r:embed="rId2"/>
          <a:srcRect/>
          <a:stretch>
            <a:fillRect/>
          </a:stretch>
        </p:blipFill>
        <p:spPr>
          <a:xfrm>
            <a:off x="10726753" y="2331250"/>
            <a:ext cx="3408385" cy="1006116"/>
          </a:xfrm>
          <a:prstGeom prst="rect">
            <a:avLst/>
          </a:prstGeom>
        </p:spPr>
      </p:pic>
      <p:sp>
        <p:nvSpPr>
          <p:cNvPr id="4" name="TextBox 4"/>
          <p:cNvSpPr txBox="1"/>
          <p:nvPr/>
        </p:nvSpPr>
        <p:spPr>
          <a:xfrm>
            <a:off x="563937" y="4637405"/>
            <a:ext cx="17160126" cy="4561206"/>
          </a:xfrm>
          <a:prstGeom prst="rect">
            <a:avLst/>
          </a:prstGeom>
        </p:spPr>
        <p:txBody>
          <a:bodyPr lIns="0" tIns="0" rIns="0" bIns="0" rtlCol="0" anchor="t">
            <a:spAutoFit/>
          </a:bodyPr>
          <a:lstStyle/>
          <a:p>
            <a:pPr algn="ctr">
              <a:lnSpc>
                <a:spcPts val="9659"/>
              </a:lnSpc>
            </a:pPr>
            <a:r>
              <a:rPr lang="en-US" sz="6899">
                <a:solidFill>
                  <a:srgbClr val="FFFFFF"/>
                </a:solidFill>
                <a:latin typeface="Canva Sans Bold"/>
              </a:rPr>
              <a:t>Call out the infirmity by where it is manifesting. e.g. whatever is causing pain in the shoulder...</a:t>
            </a:r>
          </a:p>
          <a:p>
            <a:pPr algn="ctr">
              <a:lnSpc>
                <a:spcPts val="7279"/>
              </a:lnSpc>
            </a:pPr>
            <a:endParaRPr lang="en-US" sz="6899">
              <a:solidFill>
                <a:srgbClr val="FFFFFF"/>
              </a:solidFill>
              <a:latin typeface="Canva Sans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33181" y="1916388"/>
            <a:ext cx="1597681" cy="856938"/>
          </a:xfrm>
          <a:custGeom>
            <a:avLst/>
            <a:gdLst/>
            <a:ahLst/>
            <a:cxnLst/>
            <a:rect l="l" t="t" r="r" b="b"/>
            <a:pathLst>
              <a:path w="1597681" h="856938">
                <a:moveTo>
                  <a:pt x="0" y="0"/>
                </a:moveTo>
                <a:lnTo>
                  <a:pt x="1597681" y="0"/>
                </a:lnTo>
                <a:lnTo>
                  <a:pt x="1597681" y="856938"/>
                </a:lnTo>
                <a:lnTo>
                  <a:pt x="0" y="8569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84468" y="4929682"/>
            <a:ext cx="7930297" cy="5886450"/>
          </a:xfrm>
          <a:prstGeom prst="rect">
            <a:avLst/>
          </a:prstGeom>
        </p:spPr>
        <p:txBody>
          <a:bodyPr lIns="0" tIns="0" rIns="0" bIns="0" rtlCol="0" anchor="t">
            <a:spAutoFit/>
          </a:bodyPr>
          <a:lstStyle/>
          <a:p>
            <a:pPr>
              <a:lnSpc>
                <a:spcPts val="5249"/>
              </a:lnSpc>
            </a:pPr>
            <a:r>
              <a:rPr lang="en-US" sz="3499" spc="34">
                <a:solidFill>
                  <a:srgbClr val="000000"/>
                </a:solidFill>
                <a:ea typeface="Roboto"/>
              </a:rPr>
              <a:t>■</a:t>
            </a:r>
            <a:r>
              <a:rPr lang="en-US" sz="3499" spc="34">
                <a:solidFill>
                  <a:srgbClr val="000000"/>
                </a:solidFill>
                <a:latin typeface="Roboto"/>
              </a:rPr>
              <a:t>If you diligently heed the voice of the Lord your God and do what is right in His sight, give ear to His commandments and keep all His statutes, I will put none of the diseases on you which I have brought on the Egyptians. For I </a:t>
            </a:r>
            <a:r>
              <a:rPr lang="en-US" sz="3499" spc="34">
                <a:solidFill>
                  <a:srgbClr val="000000"/>
                </a:solidFill>
                <a:latin typeface="Roboto Italics"/>
              </a:rPr>
              <a:t>am</a:t>
            </a:r>
            <a:r>
              <a:rPr lang="en-US" sz="3499" spc="34">
                <a:solidFill>
                  <a:srgbClr val="000000"/>
                </a:solidFill>
                <a:latin typeface="Roboto"/>
              </a:rPr>
              <a:t> the Lord </a:t>
            </a:r>
            <a:r>
              <a:rPr lang="en-US" sz="3499" spc="34">
                <a:solidFill>
                  <a:srgbClr val="000000"/>
                </a:solidFill>
                <a:latin typeface="Roboto Bold"/>
              </a:rPr>
              <a:t>who heals you.” </a:t>
            </a:r>
            <a:r>
              <a:rPr lang="en-US" sz="3499" spc="34">
                <a:solidFill>
                  <a:srgbClr val="000000"/>
                </a:solidFill>
                <a:latin typeface="Roboto"/>
              </a:rPr>
              <a:t>NKJV</a:t>
            </a:r>
          </a:p>
          <a:p>
            <a:pPr>
              <a:lnSpc>
                <a:spcPts val="5249"/>
              </a:lnSpc>
            </a:pPr>
            <a:endParaRPr lang="en-US" sz="3499" spc="34">
              <a:solidFill>
                <a:srgbClr val="000000"/>
              </a:solidFill>
              <a:latin typeface="Roboto"/>
            </a:endParaRPr>
          </a:p>
        </p:txBody>
      </p:sp>
      <p:sp>
        <p:nvSpPr>
          <p:cNvPr id="4" name="TextBox 4"/>
          <p:cNvSpPr txBox="1"/>
          <p:nvPr/>
        </p:nvSpPr>
        <p:spPr>
          <a:xfrm>
            <a:off x="1984948" y="1497132"/>
            <a:ext cx="7629382" cy="1676400"/>
          </a:xfrm>
          <a:prstGeom prst="rect">
            <a:avLst/>
          </a:prstGeom>
        </p:spPr>
        <p:txBody>
          <a:bodyPr lIns="0" tIns="0" rIns="0" bIns="0" rtlCol="0" anchor="t">
            <a:spAutoFit/>
          </a:bodyPr>
          <a:lstStyle/>
          <a:p>
            <a:pPr>
              <a:lnSpc>
                <a:spcPts val="13200"/>
              </a:lnSpc>
            </a:pPr>
            <a:r>
              <a:rPr lang="en-US" sz="11000">
                <a:solidFill>
                  <a:srgbClr val="000000"/>
                </a:solidFill>
                <a:latin typeface="WC Mano Negra Bold"/>
              </a:rPr>
              <a:t>Healing</a:t>
            </a:r>
          </a:p>
        </p:txBody>
      </p:sp>
      <p:sp>
        <p:nvSpPr>
          <p:cNvPr id="5" name="TextBox 5"/>
          <p:cNvSpPr txBox="1"/>
          <p:nvPr/>
        </p:nvSpPr>
        <p:spPr>
          <a:xfrm>
            <a:off x="11736417" y="1906863"/>
            <a:ext cx="4566635" cy="733425"/>
          </a:xfrm>
          <a:prstGeom prst="rect">
            <a:avLst/>
          </a:prstGeom>
        </p:spPr>
        <p:txBody>
          <a:bodyPr lIns="0" tIns="0" rIns="0" bIns="0" rtlCol="0" anchor="t">
            <a:spAutoFit/>
          </a:bodyPr>
          <a:lstStyle/>
          <a:p>
            <a:pPr>
              <a:lnSpc>
                <a:spcPts val="5759"/>
              </a:lnSpc>
            </a:pPr>
            <a:r>
              <a:rPr lang="en-US" sz="4800" spc="240">
                <a:solidFill>
                  <a:srgbClr val="000000"/>
                </a:solidFill>
                <a:latin typeface="Roboto"/>
              </a:rPr>
              <a:t>IDENTITY</a:t>
            </a:r>
          </a:p>
        </p:txBody>
      </p:sp>
      <p:sp>
        <p:nvSpPr>
          <p:cNvPr id="6" name="TextBox 6"/>
          <p:cNvSpPr txBox="1"/>
          <p:nvPr/>
        </p:nvSpPr>
        <p:spPr>
          <a:xfrm>
            <a:off x="684468" y="4267335"/>
            <a:ext cx="7234865" cy="438150"/>
          </a:xfrm>
          <a:prstGeom prst="rect">
            <a:avLst/>
          </a:prstGeom>
        </p:spPr>
        <p:txBody>
          <a:bodyPr lIns="0" tIns="0" rIns="0" bIns="0" rtlCol="0" anchor="t">
            <a:spAutoFit/>
          </a:bodyPr>
          <a:lstStyle/>
          <a:p>
            <a:pPr>
              <a:lnSpc>
                <a:spcPts val="3359"/>
              </a:lnSpc>
            </a:pPr>
            <a:r>
              <a:rPr lang="en-US" sz="2799">
                <a:solidFill>
                  <a:srgbClr val="000000"/>
                </a:solidFill>
                <a:latin typeface="Roboto Bold"/>
              </a:rPr>
              <a:t>Exodus 15:26   Stop Sinning, Seek God</a:t>
            </a:r>
          </a:p>
        </p:txBody>
      </p:sp>
      <p:sp>
        <p:nvSpPr>
          <p:cNvPr id="7" name="TextBox 7"/>
          <p:cNvSpPr txBox="1"/>
          <p:nvPr/>
        </p:nvSpPr>
        <p:spPr>
          <a:xfrm>
            <a:off x="9733181" y="4267335"/>
            <a:ext cx="7798379" cy="438150"/>
          </a:xfrm>
          <a:prstGeom prst="rect">
            <a:avLst/>
          </a:prstGeom>
        </p:spPr>
        <p:txBody>
          <a:bodyPr lIns="0" tIns="0" rIns="0" bIns="0" rtlCol="0" anchor="t">
            <a:spAutoFit/>
          </a:bodyPr>
          <a:lstStyle/>
          <a:p>
            <a:pPr>
              <a:lnSpc>
                <a:spcPts val="3359"/>
              </a:lnSpc>
            </a:pPr>
            <a:r>
              <a:rPr lang="en-US" sz="2799">
                <a:solidFill>
                  <a:srgbClr val="000000"/>
                </a:solidFill>
                <a:latin typeface="Roboto Bold"/>
              </a:rPr>
              <a:t>2 Chronicles 7:14   Humility &amp; Repentance</a:t>
            </a:r>
          </a:p>
        </p:txBody>
      </p:sp>
      <p:sp>
        <p:nvSpPr>
          <p:cNvPr id="8" name="TextBox 8"/>
          <p:cNvSpPr txBox="1"/>
          <p:nvPr/>
        </p:nvSpPr>
        <p:spPr>
          <a:xfrm>
            <a:off x="9614330" y="4929682"/>
            <a:ext cx="7644970" cy="4960620"/>
          </a:xfrm>
          <a:prstGeom prst="rect">
            <a:avLst/>
          </a:prstGeom>
        </p:spPr>
        <p:txBody>
          <a:bodyPr lIns="0" tIns="0" rIns="0" bIns="0" rtlCol="0" anchor="t">
            <a:spAutoFit/>
          </a:bodyPr>
          <a:lstStyle/>
          <a:p>
            <a:pPr>
              <a:lnSpc>
                <a:spcPts val="5699"/>
              </a:lnSpc>
            </a:pPr>
            <a:r>
              <a:rPr lang="en-US" sz="3799">
                <a:solidFill>
                  <a:srgbClr val="000000"/>
                </a:solidFill>
                <a:latin typeface="Roboto Bold"/>
              </a:rPr>
              <a:t> ■</a:t>
            </a:r>
            <a:r>
              <a:rPr lang="en-US" sz="3799">
                <a:solidFill>
                  <a:srgbClr val="000000"/>
                </a:solidFill>
                <a:latin typeface="Roboto"/>
              </a:rPr>
              <a:t>if My people who are called by My name will humble themselves, and pray and seek My face, and turn from their wicked ways, then I will hear from heaven, and will forgive their sin and </a:t>
            </a:r>
            <a:r>
              <a:rPr lang="en-US" sz="3799">
                <a:solidFill>
                  <a:srgbClr val="000000"/>
                </a:solidFill>
                <a:latin typeface="Roboto Bold"/>
              </a:rPr>
              <a:t>heal their land. </a:t>
            </a:r>
            <a:r>
              <a:rPr lang="en-US" sz="3799">
                <a:solidFill>
                  <a:srgbClr val="000000"/>
                </a:solidFill>
                <a:latin typeface="Roboto"/>
              </a:rPr>
              <a:t>NKJV</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511748" y="680576"/>
            <a:ext cx="13651204" cy="1457325"/>
          </a:xfrm>
          <a:prstGeom prst="rect">
            <a:avLst/>
          </a:prstGeom>
        </p:spPr>
        <p:txBody>
          <a:bodyPr lIns="0" tIns="0" rIns="0" bIns="0" rtlCol="0" anchor="t">
            <a:spAutoFit/>
          </a:bodyPr>
          <a:lstStyle/>
          <a:p>
            <a:pPr algn="ctr">
              <a:lnSpc>
                <a:spcPts val="11400"/>
              </a:lnSpc>
            </a:pPr>
            <a:r>
              <a:rPr lang="en-US" sz="9500">
                <a:solidFill>
                  <a:srgbClr val="7ED957"/>
                </a:solidFill>
                <a:latin typeface="WC Mano Negra Bold"/>
              </a:rPr>
              <a:t>TIPS for Prayer/Deliverance</a:t>
            </a:r>
          </a:p>
        </p:txBody>
      </p:sp>
      <p:pic>
        <p:nvPicPr>
          <p:cNvPr id="3" name="Picture 3"/>
          <p:cNvPicPr>
            <a:picLocks noChangeAspect="1"/>
          </p:cNvPicPr>
          <p:nvPr/>
        </p:nvPicPr>
        <p:blipFill>
          <a:blip r:embed="rId2"/>
          <a:srcRect/>
          <a:stretch>
            <a:fillRect/>
          </a:stretch>
        </p:blipFill>
        <p:spPr>
          <a:xfrm>
            <a:off x="10726753" y="2331250"/>
            <a:ext cx="3408385" cy="1006116"/>
          </a:xfrm>
          <a:prstGeom prst="rect">
            <a:avLst/>
          </a:prstGeom>
        </p:spPr>
      </p:pic>
      <p:sp>
        <p:nvSpPr>
          <p:cNvPr id="4" name="TextBox 4"/>
          <p:cNvSpPr txBox="1"/>
          <p:nvPr/>
        </p:nvSpPr>
        <p:spPr>
          <a:xfrm>
            <a:off x="563937" y="4637405"/>
            <a:ext cx="17160126" cy="3615691"/>
          </a:xfrm>
          <a:prstGeom prst="rect">
            <a:avLst/>
          </a:prstGeom>
        </p:spPr>
        <p:txBody>
          <a:bodyPr lIns="0" tIns="0" rIns="0" bIns="0" rtlCol="0" anchor="t">
            <a:spAutoFit/>
          </a:bodyPr>
          <a:lstStyle/>
          <a:p>
            <a:pPr algn="ctr">
              <a:lnSpc>
                <a:spcPts val="9659"/>
              </a:lnSpc>
            </a:pPr>
            <a:r>
              <a:rPr lang="en-US" sz="6899">
                <a:solidFill>
                  <a:srgbClr val="FFFFFF"/>
                </a:solidFill>
                <a:latin typeface="Canva Sans Bold"/>
              </a:rPr>
              <a:t>Command it to come out without causing harm. Command it to stop its painful activity.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6689558" y="7694538"/>
            <a:ext cx="7093234" cy="727056"/>
          </a:xfrm>
          <a:custGeom>
            <a:avLst/>
            <a:gdLst/>
            <a:ahLst/>
            <a:cxnLst/>
            <a:rect l="l" t="t" r="r" b="b"/>
            <a:pathLst>
              <a:path w="7093234" h="727056">
                <a:moveTo>
                  <a:pt x="0" y="0"/>
                </a:moveTo>
                <a:lnTo>
                  <a:pt x="7093234" y="0"/>
                </a:lnTo>
                <a:lnTo>
                  <a:pt x="7093234" y="727057"/>
                </a:lnTo>
                <a:lnTo>
                  <a:pt x="0" y="7270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901381" y="1945374"/>
            <a:ext cx="14904345" cy="5495925"/>
          </a:xfrm>
          <a:prstGeom prst="rect">
            <a:avLst/>
          </a:prstGeom>
        </p:spPr>
        <p:txBody>
          <a:bodyPr lIns="0" tIns="0" rIns="0" bIns="0" rtlCol="0" anchor="t">
            <a:spAutoFit/>
          </a:bodyPr>
          <a:lstStyle/>
          <a:p>
            <a:pPr algn="ctr">
              <a:lnSpc>
                <a:spcPts val="21692"/>
              </a:lnSpc>
            </a:pPr>
            <a:r>
              <a:rPr lang="en-US" sz="18076">
                <a:solidFill>
                  <a:srgbClr val="FFFFFF"/>
                </a:solidFill>
                <a:latin typeface="WC Mano Negra Bold"/>
              </a:rPr>
              <a:t>Double-check</a:t>
            </a:r>
          </a:p>
          <a:p>
            <a:pPr algn="ctr">
              <a:lnSpc>
                <a:spcPts val="21692"/>
              </a:lnSpc>
            </a:pPr>
            <a:r>
              <a:rPr lang="en-US" sz="18076">
                <a:solidFill>
                  <a:srgbClr val="FFFFFF"/>
                </a:solidFill>
                <a:latin typeface="WC Mano Negra Bold"/>
              </a:rPr>
              <a:t>Legal Grounds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752849" y="351146"/>
            <a:ext cx="2241532" cy="2073417"/>
          </a:xfrm>
          <a:prstGeom prst="rect">
            <a:avLst/>
          </a:prstGeom>
        </p:spPr>
      </p:pic>
      <p:sp>
        <p:nvSpPr>
          <p:cNvPr id="3" name="TextBox 3"/>
          <p:cNvSpPr txBox="1"/>
          <p:nvPr/>
        </p:nvSpPr>
        <p:spPr>
          <a:xfrm>
            <a:off x="10472752" y="2749515"/>
            <a:ext cx="7107130" cy="5936219"/>
          </a:xfrm>
          <a:prstGeom prst="rect">
            <a:avLst/>
          </a:prstGeom>
        </p:spPr>
        <p:txBody>
          <a:bodyPr lIns="0" tIns="0" rIns="0" bIns="0" rtlCol="0" anchor="t">
            <a:spAutoFit/>
          </a:bodyPr>
          <a:lstStyle/>
          <a:p>
            <a:pPr marL="0" lvl="0" indent="0">
              <a:lnSpc>
                <a:spcPts val="9385"/>
              </a:lnSpc>
            </a:pPr>
            <a:r>
              <a:rPr lang="en-US" sz="7820">
                <a:solidFill>
                  <a:srgbClr val="FFFFFF"/>
                </a:solidFill>
                <a:latin typeface="Roboto"/>
              </a:rPr>
              <a:t>Unbelieve Lies</a:t>
            </a:r>
          </a:p>
          <a:p>
            <a:pPr marL="0" lvl="0" indent="0">
              <a:lnSpc>
                <a:spcPts val="9385"/>
              </a:lnSpc>
            </a:pPr>
            <a:r>
              <a:rPr lang="en-US" sz="7820">
                <a:solidFill>
                  <a:srgbClr val="FFFFFF"/>
                </a:solidFill>
                <a:latin typeface="Roboto"/>
              </a:rPr>
              <a:t>Inner Vows</a:t>
            </a:r>
          </a:p>
          <a:p>
            <a:pPr marL="0" lvl="0" indent="0">
              <a:lnSpc>
                <a:spcPts val="9385"/>
              </a:lnSpc>
            </a:pPr>
            <a:r>
              <a:rPr lang="en-US" sz="7820">
                <a:solidFill>
                  <a:srgbClr val="FFFFFF"/>
                </a:solidFill>
                <a:latin typeface="Roboto"/>
              </a:rPr>
              <a:t>Generational Iniquity</a:t>
            </a:r>
          </a:p>
          <a:p>
            <a:pPr marL="0" lvl="0" indent="0">
              <a:lnSpc>
                <a:spcPts val="9385"/>
              </a:lnSpc>
            </a:pPr>
            <a:r>
              <a:rPr lang="en-US" sz="7820">
                <a:solidFill>
                  <a:srgbClr val="FFFFFF"/>
                </a:solidFill>
                <a:latin typeface="Roboto"/>
              </a:rPr>
              <a:t>Word Curses</a:t>
            </a:r>
          </a:p>
        </p:txBody>
      </p:sp>
      <p:sp>
        <p:nvSpPr>
          <p:cNvPr id="4" name="TextBox 4"/>
          <p:cNvSpPr txBox="1"/>
          <p:nvPr/>
        </p:nvSpPr>
        <p:spPr>
          <a:xfrm>
            <a:off x="1294278" y="2749515"/>
            <a:ext cx="7107130" cy="5936219"/>
          </a:xfrm>
          <a:prstGeom prst="rect">
            <a:avLst/>
          </a:prstGeom>
        </p:spPr>
        <p:txBody>
          <a:bodyPr lIns="0" tIns="0" rIns="0" bIns="0" rtlCol="0" anchor="t">
            <a:spAutoFit/>
          </a:bodyPr>
          <a:lstStyle/>
          <a:p>
            <a:pPr marL="0" lvl="0" indent="0" algn="r">
              <a:lnSpc>
                <a:spcPts val="9385"/>
              </a:lnSpc>
            </a:pPr>
            <a:r>
              <a:rPr lang="en-US" sz="7820">
                <a:solidFill>
                  <a:srgbClr val="FFFFFF"/>
                </a:solidFill>
                <a:latin typeface="Roboto"/>
              </a:rPr>
              <a:t>Repentance</a:t>
            </a:r>
          </a:p>
          <a:p>
            <a:pPr marL="0" lvl="0" indent="0" algn="r">
              <a:lnSpc>
                <a:spcPts val="9385"/>
              </a:lnSpc>
            </a:pPr>
            <a:r>
              <a:rPr lang="en-US" sz="7820">
                <a:solidFill>
                  <a:srgbClr val="FFFFFF"/>
                </a:solidFill>
                <a:latin typeface="Roboto"/>
              </a:rPr>
              <a:t>Forgiveness</a:t>
            </a:r>
          </a:p>
          <a:p>
            <a:pPr marL="0" lvl="0" indent="0" algn="r">
              <a:lnSpc>
                <a:spcPts val="9385"/>
              </a:lnSpc>
            </a:pPr>
            <a:r>
              <a:rPr lang="en-US" sz="7820">
                <a:solidFill>
                  <a:srgbClr val="FFFFFF"/>
                </a:solidFill>
                <a:latin typeface="Roboto"/>
              </a:rPr>
              <a:t>Objects</a:t>
            </a:r>
          </a:p>
          <a:p>
            <a:pPr marL="0" lvl="0" indent="0" algn="r">
              <a:lnSpc>
                <a:spcPts val="9385"/>
              </a:lnSpc>
            </a:pPr>
            <a:r>
              <a:rPr lang="en-US" sz="7820">
                <a:solidFill>
                  <a:srgbClr val="FFFFFF"/>
                </a:solidFill>
                <a:latin typeface="Roboto"/>
              </a:rPr>
              <a:t>Soul Ties</a:t>
            </a:r>
          </a:p>
          <a:p>
            <a:pPr marL="0" lvl="0" indent="0" algn="r">
              <a:lnSpc>
                <a:spcPts val="9385"/>
              </a:lnSpc>
            </a:pPr>
            <a:r>
              <a:rPr lang="en-US" sz="7820">
                <a:solidFill>
                  <a:srgbClr val="FFFFFF"/>
                </a:solidFill>
                <a:latin typeface="Roboto"/>
              </a:rPr>
              <a:t>Obedience</a:t>
            </a:r>
          </a:p>
        </p:txBody>
      </p:sp>
      <p:sp>
        <p:nvSpPr>
          <p:cNvPr id="5" name="TextBox 5"/>
          <p:cNvSpPr txBox="1"/>
          <p:nvPr/>
        </p:nvSpPr>
        <p:spPr>
          <a:xfrm>
            <a:off x="4847843" y="540129"/>
            <a:ext cx="12294558" cy="1685925"/>
          </a:xfrm>
          <a:prstGeom prst="rect">
            <a:avLst/>
          </a:prstGeom>
        </p:spPr>
        <p:txBody>
          <a:bodyPr lIns="0" tIns="0" rIns="0" bIns="0" rtlCol="0" anchor="t">
            <a:spAutoFit/>
          </a:bodyPr>
          <a:lstStyle/>
          <a:p>
            <a:pPr>
              <a:lnSpc>
                <a:spcPts val="13200"/>
              </a:lnSpc>
            </a:pPr>
            <a:r>
              <a:rPr lang="en-US" sz="11000">
                <a:solidFill>
                  <a:srgbClr val="FFFFFF"/>
                </a:solidFill>
                <a:latin typeface="WC Mano Negra Bold"/>
              </a:rPr>
              <a:t>Blockages to Freedom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68053" y="654482"/>
            <a:ext cx="1597681" cy="856938"/>
          </a:xfrm>
          <a:custGeom>
            <a:avLst/>
            <a:gdLst/>
            <a:ahLst/>
            <a:cxnLst/>
            <a:rect l="l" t="t" r="r" b="b"/>
            <a:pathLst>
              <a:path w="1597681" h="856938">
                <a:moveTo>
                  <a:pt x="0" y="0"/>
                </a:moveTo>
                <a:lnTo>
                  <a:pt x="1597681" y="0"/>
                </a:lnTo>
                <a:lnTo>
                  <a:pt x="1597681" y="856938"/>
                </a:lnTo>
                <a:lnTo>
                  <a:pt x="0" y="8569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819358" y="4428141"/>
            <a:ext cx="16439942" cy="4830159"/>
          </a:xfrm>
          <a:prstGeom prst="rect">
            <a:avLst/>
          </a:prstGeom>
        </p:spPr>
        <p:txBody>
          <a:bodyPr lIns="0" tIns="0" rIns="0" bIns="0" rtlCol="0" anchor="t">
            <a:spAutoFit/>
          </a:bodyPr>
          <a:lstStyle/>
          <a:p>
            <a:pPr>
              <a:lnSpc>
                <a:spcPts val="6692"/>
              </a:lnSpc>
            </a:pPr>
            <a:r>
              <a:rPr lang="en-US" sz="4461" spc="44">
                <a:solidFill>
                  <a:srgbClr val="000000"/>
                </a:solidFill>
                <a:ea typeface="Roboto"/>
              </a:rPr>
              <a:t>■“The Spirit of the Lord is upon Me, Because He has anointed Me </a:t>
            </a:r>
            <a:r>
              <a:rPr lang="en-US" sz="4461" spc="44">
                <a:solidFill>
                  <a:srgbClr val="000000"/>
                </a:solidFill>
                <a:latin typeface="Roboto"/>
              </a:rPr>
              <a:t>To preach the gospel to the poor; He has sent Me to heal the brokenhearted, To proclaim liberty to the captives And recovery of sight to the blind, To set at liberty those who are oppressed; NKJV</a:t>
            </a:r>
          </a:p>
          <a:p>
            <a:pPr>
              <a:lnSpc>
                <a:spcPts val="5098"/>
              </a:lnSpc>
            </a:pPr>
            <a:endParaRPr lang="en-US" sz="4461" spc="44">
              <a:solidFill>
                <a:srgbClr val="000000"/>
              </a:solidFill>
              <a:latin typeface="Roboto"/>
            </a:endParaRPr>
          </a:p>
        </p:txBody>
      </p:sp>
      <p:sp>
        <p:nvSpPr>
          <p:cNvPr id="4" name="TextBox 4"/>
          <p:cNvSpPr txBox="1"/>
          <p:nvPr/>
        </p:nvSpPr>
        <p:spPr>
          <a:xfrm>
            <a:off x="1514618" y="239988"/>
            <a:ext cx="7629382" cy="1676400"/>
          </a:xfrm>
          <a:prstGeom prst="rect">
            <a:avLst/>
          </a:prstGeom>
        </p:spPr>
        <p:txBody>
          <a:bodyPr lIns="0" tIns="0" rIns="0" bIns="0" rtlCol="0" anchor="t">
            <a:spAutoFit/>
          </a:bodyPr>
          <a:lstStyle/>
          <a:p>
            <a:pPr>
              <a:lnSpc>
                <a:spcPts val="13200"/>
              </a:lnSpc>
            </a:pPr>
            <a:r>
              <a:rPr lang="en-US" sz="11000">
                <a:solidFill>
                  <a:srgbClr val="000000"/>
                </a:solidFill>
                <a:latin typeface="WC Mano Negra Bold"/>
              </a:rPr>
              <a:t>Healing</a:t>
            </a:r>
          </a:p>
        </p:txBody>
      </p:sp>
      <p:sp>
        <p:nvSpPr>
          <p:cNvPr id="5" name="TextBox 5"/>
          <p:cNvSpPr txBox="1"/>
          <p:nvPr/>
        </p:nvSpPr>
        <p:spPr>
          <a:xfrm>
            <a:off x="7933368" y="644957"/>
            <a:ext cx="6066920" cy="733425"/>
          </a:xfrm>
          <a:prstGeom prst="rect">
            <a:avLst/>
          </a:prstGeom>
        </p:spPr>
        <p:txBody>
          <a:bodyPr lIns="0" tIns="0" rIns="0" bIns="0" rtlCol="0" anchor="t">
            <a:spAutoFit/>
          </a:bodyPr>
          <a:lstStyle/>
          <a:p>
            <a:pPr>
              <a:lnSpc>
                <a:spcPts val="5759"/>
              </a:lnSpc>
            </a:pPr>
            <a:r>
              <a:rPr lang="en-US" sz="4800" spc="240">
                <a:solidFill>
                  <a:srgbClr val="000000"/>
                </a:solidFill>
                <a:latin typeface="Roboto"/>
              </a:rPr>
              <a:t>GOD'S IDENTITY</a:t>
            </a:r>
          </a:p>
        </p:txBody>
      </p:sp>
      <p:sp>
        <p:nvSpPr>
          <p:cNvPr id="6" name="TextBox 6"/>
          <p:cNvSpPr txBox="1"/>
          <p:nvPr/>
        </p:nvSpPr>
        <p:spPr>
          <a:xfrm>
            <a:off x="924029" y="3316011"/>
            <a:ext cx="6313484" cy="561975"/>
          </a:xfrm>
          <a:prstGeom prst="rect">
            <a:avLst/>
          </a:prstGeom>
        </p:spPr>
        <p:txBody>
          <a:bodyPr lIns="0" tIns="0" rIns="0" bIns="0" rtlCol="0" anchor="t">
            <a:spAutoFit/>
          </a:bodyPr>
          <a:lstStyle/>
          <a:p>
            <a:pPr>
              <a:lnSpc>
                <a:spcPts val="4439"/>
              </a:lnSpc>
            </a:pPr>
            <a:r>
              <a:rPr lang="en-US" sz="3699">
                <a:solidFill>
                  <a:srgbClr val="000000"/>
                </a:solidFill>
                <a:latin typeface="Roboto Bold"/>
              </a:rPr>
              <a:t>Luke 4:18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84701" y="7304530"/>
            <a:ext cx="6708783" cy="687650"/>
          </a:xfrm>
          <a:custGeom>
            <a:avLst/>
            <a:gdLst/>
            <a:ahLst/>
            <a:cxnLst/>
            <a:rect l="l" t="t" r="r" b="b"/>
            <a:pathLst>
              <a:path w="6708783" h="687650">
                <a:moveTo>
                  <a:pt x="0" y="0"/>
                </a:moveTo>
                <a:lnTo>
                  <a:pt x="6708783" y="0"/>
                </a:lnTo>
                <a:lnTo>
                  <a:pt x="6708783" y="687650"/>
                </a:lnTo>
                <a:lnTo>
                  <a:pt x="0" y="6876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515334" y="253672"/>
            <a:ext cx="15257332" cy="7050857"/>
          </a:xfrm>
          <a:prstGeom prst="rect">
            <a:avLst/>
          </a:prstGeom>
        </p:spPr>
        <p:txBody>
          <a:bodyPr lIns="0" tIns="0" rIns="0" bIns="0" rtlCol="0" anchor="t">
            <a:spAutoFit/>
          </a:bodyPr>
          <a:lstStyle/>
          <a:p>
            <a:pPr algn="ctr">
              <a:lnSpc>
                <a:spcPts val="27851"/>
              </a:lnSpc>
            </a:pPr>
            <a:r>
              <a:rPr lang="en-US" sz="23209">
                <a:solidFill>
                  <a:srgbClr val="000000"/>
                </a:solidFill>
                <a:latin typeface="WC Mano Negra Bold"/>
              </a:rPr>
              <a:t>3 Quick QUOTES</a:t>
            </a:r>
          </a:p>
        </p:txBody>
      </p:sp>
      <p:sp>
        <p:nvSpPr>
          <p:cNvPr id="4" name="Freeform 4"/>
          <p:cNvSpPr/>
          <p:nvPr/>
        </p:nvSpPr>
        <p:spPr>
          <a:xfrm>
            <a:off x="0" y="-1040055"/>
            <a:ext cx="17491915" cy="11828908"/>
          </a:xfrm>
          <a:custGeom>
            <a:avLst/>
            <a:gdLst/>
            <a:ahLst/>
            <a:cxnLst/>
            <a:rect l="l" t="t" r="r" b="b"/>
            <a:pathLst>
              <a:path w="17491915" h="11828908">
                <a:moveTo>
                  <a:pt x="0" y="0"/>
                </a:moveTo>
                <a:lnTo>
                  <a:pt x="17491915" y="0"/>
                </a:lnTo>
                <a:lnTo>
                  <a:pt x="17491915" y="11828908"/>
                </a:lnTo>
                <a:lnTo>
                  <a:pt x="0" y="118289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sp>
        <p:nvSpPr>
          <p:cNvPr id="2" name="TextBox 2"/>
          <p:cNvSpPr txBox="1"/>
          <p:nvPr/>
        </p:nvSpPr>
        <p:spPr>
          <a:xfrm>
            <a:off x="1028700" y="1178847"/>
            <a:ext cx="11627125" cy="3143250"/>
          </a:xfrm>
          <a:prstGeom prst="rect">
            <a:avLst/>
          </a:prstGeom>
        </p:spPr>
        <p:txBody>
          <a:bodyPr lIns="0" tIns="0" rIns="0" bIns="0" rtlCol="0" anchor="t">
            <a:spAutoFit/>
          </a:bodyPr>
          <a:lstStyle/>
          <a:p>
            <a:pPr marL="0" lvl="0" indent="0">
              <a:lnSpc>
                <a:spcPts val="8294"/>
              </a:lnSpc>
            </a:pPr>
            <a:r>
              <a:rPr lang="en-US" sz="6912">
                <a:solidFill>
                  <a:srgbClr val="FFFFFF"/>
                </a:solidFill>
                <a:latin typeface="Canva Sans Bold"/>
              </a:rPr>
              <a:t>"All sickness is Not a devil. However, all sickness comes from the devil."</a:t>
            </a:r>
          </a:p>
        </p:txBody>
      </p:sp>
      <p:grpSp>
        <p:nvGrpSpPr>
          <p:cNvPr id="3" name="Group 3"/>
          <p:cNvGrpSpPr/>
          <p:nvPr/>
        </p:nvGrpSpPr>
        <p:grpSpPr>
          <a:xfrm rot="-10800000">
            <a:off x="16947640" y="0"/>
            <a:ext cx="1378191" cy="2966583"/>
            <a:chOff x="0" y="0"/>
            <a:chExt cx="5355113" cy="11526982"/>
          </a:xfrm>
        </p:grpSpPr>
        <p:sp>
          <p:nvSpPr>
            <p:cNvPr id="4" name="Freeform 4"/>
            <p:cNvSpPr/>
            <p:nvPr/>
          </p:nvSpPr>
          <p:spPr>
            <a:xfrm>
              <a:off x="0" y="0"/>
              <a:ext cx="5355113" cy="11526982"/>
            </a:xfrm>
            <a:custGeom>
              <a:avLst/>
              <a:gdLst/>
              <a:ahLst/>
              <a:cxnLst/>
              <a:rect l="l" t="t" r="r" b="b"/>
              <a:pathLst>
                <a:path w="5355113" h="11526982">
                  <a:moveTo>
                    <a:pt x="5355113" y="11526982"/>
                  </a:moveTo>
                  <a:lnTo>
                    <a:pt x="0" y="11526982"/>
                  </a:lnTo>
                  <a:lnTo>
                    <a:pt x="0" y="0"/>
                  </a:lnTo>
                  <a:lnTo>
                    <a:pt x="5355113" y="11526982"/>
                  </a:lnTo>
                  <a:close/>
                </a:path>
              </a:pathLst>
            </a:custGeom>
            <a:solidFill>
              <a:srgbClr val="FFFFFF"/>
            </a:solidFill>
          </p:spPr>
          <p:txBody>
            <a:bodyPr/>
            <a:lstStyle/>
            <a:p>
              <a:endParaRPr lang="en-US"/>
            </a:p>
          </p:txBody>
        </p:sp>
      </p:grpSp>
      <p:sp>
        <p:nvSpPr>
          <p:cNvPr id="5" name="Freeform 5"/>
          <p:cNvSpPr/>
          <p:nvPr/>
        </p:nvSpPr>
        <p:spPr>
          <a:xfrm>
            <a:off x="13441637" y="-1964403"/>
            <a:ext cx="5134225" cy="7929305"/>
          </a:xfrm>
          <a:custGeom>
            <a:avLst/>
            <a:gdLst/>
            <a:ahLst/>
            <a:cxnLst/>
            <a:rect l="l" t="t" r="r" b="b"/>
            <a:pathLst>
              <a:path w="5134225" h="7929305">
                <a:moveTo>
                  <a:pt x="0" y="0"/>
                </a:moveTo>
                <a:lnTo>
                  <a:pt x="5134225" y="0"/>
                </a:lnTo>
                <a:lnTo>
                  <a:pt x="5134225" y="7929306"/>
                </a:lnTo>
                <a:lnTo>
                  <a:pt x="0" y="7929306"/>
                </a:lnTo>
                <a:lnTo>
                  <a:pt x="0" y="0"/>
                </a:lnTo>
                <a:close/>
              </a:path>
            </a:pathLst>
          </a:custGeom>
          <a:blipFill>
            <a:blip r:embed="rId2"/>
            <a:stretch>
              <a:fillRect l="-4464" r="-126907"/>
            </a:stretch>
          </a:blipFill>
        </p:spPr>
        <p:txBody>
          <a:bodyPr/>
          <a:lstStyle/>
          <a:p>
            <a:endParaRPr lang="en-US"/>
          </a:p>
        </p:txBody>
      </p:sp>
      <p:sp>
        <p:nvSpPr>
          <p:cNvPr id="6" name="TextBox 6"/>
          <p:cNvSpPr txBox="1"/>
          <p:nvPr/>
        </p:nvSpPr>
        <p:spPr>
          <a:xfrm>
            <a:off x="7133460" y="4348479"/>
            <a:ext cx="13753682" cy="795021"/>
          </a:xfrm>
          <a:prstGeom prst="rect">
            <a:avLst/>
          </a:prstGeom>
        </p:spPr>
        <p:txBody>
          <a:bodyPr lIns="0" tIns="0" rIns="0" bIns="0" rtlCol="0" anchor="t">
            <a:spAutoFit/>
          </a:bodyPr>
          <a:lstStyle/>
          <a:p>
            <a:pPr marL="0" lvl="0" indent="0">
              <a:lnSpc>
                <a:spcPts val="6579"/>
              </a:lnSpc>
              <a:spcBef>
                <a:spcPct val="0"/>
              </a:spcBef>
            </a:pPr>
            <a:r>
              <a:rPr lang="en-US" sz="4699">
                <a:solidFill>
                  <a:srgbClr val="FFFFFF"/>
                </a:solidFill>
                <a:latin typeface="Canva Sans Bold"/>
              </a:rPr>
              <a:t>-Curry Blake</a:t>
            </a:r>
          </a:p>
        </p:txBody>
      </p:sp>
      <p:sp>
        <p:nvSpPr>
          <p:cNvPr id="7" name="TextBox 7"/>
          <p:cNvSpPr txBox="1"/>
          <p:nvPr/>
        </p:nvSpPr>
        <p:spPr>
          <a:xfrm>
            <a:off x="1028700" y="5162550"/>
            <a:ext cx="16230600" cy="4582795"/>
          </a:xfrm>
          <a:prstGeom prst="rect">
            <a:avLst/>
          </a:prstGeom>
        </p:spPr>
        <p:txBody>
          <a:bodyPr lIns="0" tIns="0" rIns="0" bIns="0" rtlCol="0" anchor="t">
            <a:spAutoFit/>
          </a:bodyPr>
          <a:lstStyle/>
          <a:p>
            <a:pPr>
              <a:lnSpc>
                <a:spcPts val="7279"/>
              </a:lnSpc>
            </a:pPr>
            <a:r>
              <a:rPr lang="en-US" sz="5199">
                <a:solidFill>
                  <a:srgbClr val="FFFFFF"/>
                </a:solidFill>
                <a:latin typeface="Canva Sans Bold"/>
              </a:rPr>
              <a:t>John 10:10</a:t>
            </a:r>
          </a:p>
          <a:p>
            <a:pPr>
              <a:lnSpc>
                <a:spcPts val="7279"/>
              </a:lnSpc>
            </a:pPr>
            <a:r>
              <a:rPr lang="en-US" sz="5199">
                <a:solidFill>
                  <a:srgbClr val="FFFFFF"/>
                </a:solidFill>
                <a:latin typeface="Canva Sans Bold"/>
              </a:rPr>
              <a:t>The thief does not come except to steal, and to kill, and to destroy. I have come that they may have life, and that they may have it more abundantly. NKJV</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333A"/>
        </a:solidFill>
        <a:effectLst/>
      </p:bgPr>
    </p:bg>
    <p:spTree>
      <p:nvGrpSpPr>
        <p:cNvPr id="1" name=""/>
        <p:cNvGrpSpPr/>
        <p:nvPr/>
      </p:nvGrpSpPr>
      <p:grpSpPr>
        <a:xfrm>
          <a:off x="0" y="0"/>
          <a:ext cx="0" cy="0"/>
          <a:chOff x="0" y="0"/>
          <a:chExt cx="0" cy="0"/>
        </a:xfrm>
      </p:grpSpPr>
      <p:sp>
        <p:nvSpPr>
          <p:cNvPr id="2" name="TextBox 2"/>
          <p:cNvSpPr txBox="1"/>
          <p:nvPr/>
        </p:nvSpPr>
        <p:spPr>
          <a:xfrm>
            <a:off x="1028700" y="871083"/>
            <a:ext cx="11627125" cy="4191000"/>
          </a:xfrm>
          <a:prstGeom prst="rect">
            <a:avLst/>
          </a:prstGeom>
        </p:spPr>
        <p:txBody>
          <a:bodyPr lIns="0" tIns="0" rIns="0" bIns="0" rtlCol="0" anchor="t">
            <a:spAutoFit/>
          </a:bodyPr>
          <a:lstStyle/>
          <a:p>
            <a:pPr marL="0" lvl="0" indent="0">
              <a:lnSpc>
                <a:spcPts val="8294"/>
              </a:lnSpc>
            </a:pPr>
            <a:r>
              <a:rPr lang="en-US" sz="6912">
                <a:solidFill>
                  <a:srgbClr val="FFFFFF"/>
                </a:solidFill>
                <a:latin typeface="Canva Sans Bold"/>
              </a:rPr>
              <a:t>"All sickness is Not caused by 1 sin, (a person's sin) but all sickness is caused by sin in general."</a:t>
            </a:r>
          </a:p>
        </p:txBody>
      </p:sp>
      <p:grpSp>
        <p:nvGrpSpPr>
          <p:cNvPr id="3" name="Group 3"/>
          <p:cNvGrpSpPr/>
          <p:nvPr/>
        </p:nvGrpSpPr>
        <p:grpSpPr>
          <a:xfrm rot="-10800000">
            <a:off x="16947640" y="0"/>
            <a:ext cx="1378191" cy="2966583"/>
            <a:chOff x="0" y="0"/>
            <a:chExt cx="5355113" cy="11526982"/>
          </a:xfrm>
        </p:grpSpPr>
        <p:sp>
          <p:nvSpPr>
            <p:cNvPr id="4" name="Freeform 4"/>
            <p:cNvSpPr/>
            <p:nvPr/>
          </p:nvSpPr>
          <p:spPr>
            <a:xfrm>
              <a:off x="0" y="0"/>
              <a:ext cx="5355113" cy="11526982"/>
            </a:xfrm>
            <a:custGeom>
              <a:avLst/>
              <a:gdLst/>
              <a:ahLst/>
              <a:cxnLst/>
              <a:rect l="l" t="t" r="r" b="b"/>
              <a:pathLst>
                <a:path w="5355113" h="11526982">
                  <a:moveTo>
                    <a:pt x="5355113" y="11526982"/>
                  </a:moveTo>
                  <a:lnTo>
                    <a:pt x="0" y="11526982"/>
                  </a:lnTo>
                  <a:lnTo>
                    <a:pt x="0" y="0"/>
                  </a:lnTo>
                  <a:lnTo>
                    <a:pt x="5355113" y="11526982"/>
                  </a:lnTo>
                  <a:close/>
                </a:path>
              </a:pathLst>
            </a:custGeom>
            <a:solidFill>
              <a:srgbClr val="FFFFFF"/>
            </a:solidFill>
          </p:spPr>
          <p:txBody>
            <a:bodyPr/>
            <a:lstStyle/>
            <a:p>
              <a:endParaRPr lang="en-US"/>
            </a:p>
          </p:txBody>
        </p:sp>
      </p:grpSp>
      <p:sp>
        <p:nvSpPr>
          <p:cNvPr id="5" name="Freeform 5"/>
          <p:cNvSpPr/>
          <p:nvPr/>
        </p:nvSpPr>
        <p:spPr>
          <a:xfrm>
            <a:off x="13441637" y="-1964403"/>
            <a:ext cx="5134225" cy="7929305"/>
          </a:xfrm>
          <a:custGeom>
            <a:avLst/>
            <a:gdLst/>
            <a:ahLst/>
            <a:cxnLst/>
            <a:rect l="l" t="t" r="r" b="b"/>
            <a:pathLst>
              <a:path w="5134225" h="7929305">
                <a:moveTo>
                  <a:pt x="0" y="0"/>
                </a:moveTo>
                <a:lnTo>
                  <a:pt x="5134225" y="0"/>
                </a:lnTo>
                <a:lnTo>
                  <a:pt x="5134225" y="7929306"/>
                </a:lnTo>
                <a:lnTo>
                  <a:pt x="0" y="7929306"/>
                </a:lnTo>
                <a:lnTo>
                  <a:pt x="0" y="0"/>
                </a:lnTo>
                <a:close/>
              </a:path>
            </a:pathLst>
          </a:custGeom>
          <a:blipFill>
            <a:blip r:embed="rId2"/>
            <a:stretch>
              <a:fillRect l="-52960" r="-52960"/>
            </a:stretch>
          </a:blipFill>
        </p:spPr>
        <p:txBody>
          <a:bodyPr/>
          <a:lstStyle/>
          <a:p>
            <a:endParaRPr lang="en-US"/>
          </a:p>
        </p:txBody>
      </p:sp>
      <p:sp>
        <p:nvSpPr>
          <p:cNvPr id="6" name="TextBox 6"/>
          <p:cNvSpPr txBox="1"/>
          <p:nvPr/>
        </p:nvSpPr>
        <p:spPr>
          <a:xfrm>
            <a:off x="8841530" y="4267062"/>
            <a:ext cx="13753682" cy="795021"/>
          </a:xfrm>
          <a:prstGeom prst="rect">
            <a:avLst/>
          </a:prstGeom>
        </p:spPr>
        <p:txBody>
          <a:bodyPr lIns="0" tIns="0" rIns="0" bIns="0" rtlCol="0" anchor="t">
            <a:spAutoFit/>
          </a:bodyPr>
          <a:lstStyle/>
          <a:p>
            <a:pPr marL="0" lvl="0" indent="0">
              <a:lnSpc>
                <a:spcPts val="6579"/>
              </a:lnSpc>
              <a:spcBef>
                <a:spcPct val="0"/>
              </a:spcBef>
            </a:pPr>
            <a:r>
              <a:rPr lang="en-US" sz="4699">
                <a:solidFill>
                  <a:srgbClr val="FFFFFF"/>
                </a:solidFill>
                <a:latin typeface="Canva Sans Bold"/>
              </a:rPr>
              <a:t>-Curry Blake</a:t>
            </a:r>
          </a:p>
        </p:txBody>
      </p:sp>
      <p:sp>
        <p:nvSpPr>
          <p:cNvPr id="7" name="TextBox 7"/>
          <p:cNvSpPr txBox="1"/>
          <p:nvPr/>
        </p:nvSpPr>
        <p:spPr>
          <a:xfrm>
            <a:off x="1028700" y="5599430"/>
            <a:ext cx="17259300" cy="3658870"/>
          </a:xfrm>
          <a:prstGeom prst="rect">
            <a:avLst/>
          </a:prstGeom>
        </p:spPr>
        <p:txBody>
          <a:bodyPr lIns="0" tIns="0" rIns="0" bIns="0" rtlCol="0" anchor="t">
            <a:spAutoFit/>
          </a:bodyPr>
          <a:lstStyle/>
          <a:p>
            <a:pPr>
              <a:lnSpc>
                <a:spcPts val="7279"/>
              </a:lnSpc>
            </a:pPr>
            <a:r>
              <a:rPr lang="en-US" sz="5199">
                <a:solidFill>
                  <a:srgbClr val="FFFFFF"/>
                </a:solidFill>
                <a:latin typeface="Canva Sans Bold"/>
              </a:rPr>
              <a:t>Romans 5:12</a:t>
            </a:r>
          </a:p>
          <a:p>
            <a:pPr>
              <a:lnSpc>
                <a:spcPts val="7279"/>
              </a:lnSpc>
            </a:pPr>
            <a:r>
              <a:rPr lang="en-US" sz="5199">
                <a:solidFill>
                  <a:srgbClr val="FFFFFF"/>
                </a:solidFill>
                <a:latin typeface="Canva Sans Bold"/>
              </a:rPr>
              <a:t>Therefore, just as through one man sin entered the world, and death through sin, and thus death spread to all men, because all sinned— NKJV</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1602</Words>
  <Application>Microsoft Office PowerPoint</Application>
  <PresentationFormat>Custom</PresentationFormat>
  <Paragraphs>165</Paragraphs>
  <Slides>52</Slides>
  <Notes>0</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Calibri</vt:lpstr>
      <vt:lpstr>Arial</vt:lpstr>
      <vt:lpstr>Roboto Italics</vt:lpstr>
      <vt:lpstr>Canva Sans Bold</vt:lpstr>
      <vt:lpstr>Canva Sans</vt:lpstr>
      <vt:lpstr>WC Mano Negra Bold</vt:lpstr>
      <vt:lpstr>Roboto Bold</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healing and deliverance</dc:title>
  <dc:creator>Lisa Piper</dc:creator>
  <cp:lastModifiedBy>Lisa Piper</cp:lastModifiedBy>
  <cp:revision>2</cp:revision>
  <dcterms:created xsi:type="dcterms:W3CDTF">2006-08-16T00:00:00Z</dcterms:created>
  <dcterms:modified xsi:type="dcterms:W3CDTF">2023-08-18T19:33:50Z</dcterms:modified>
  <dc:identifier>DAFqh8XnO7c</dc:identifier>
</cp:coreProperties>
</file>